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8" r:id="rId2"/>
    <p:sldId id="259" r:id="rId3"/>
    <p:sldId id="328" r:id="rId4"/>
    <p:sldId id="329" r:id="rId5"/>
    <p:sldId id="295" r:id="rId6"/>
    <p:sldId id="286" r:id="rId7"/>
    <p:sldId id="289" r:id="rId8"/>
    <p:sldId id="291" r:id="rId9"/>
    <p:sldId id="335" r:id="rId10"/>
    <p:sldId id="336" r:id="rId11"/>
    <p:sldId id="316" r:id="rId12"/>
    <p:sldId id="324" r:id="rId13"/>
    <p:sldId id="325" r:id="rId14"/>
    <p:sldId id="326" r:id="rId15"/>
    <p:sldId id="323" r:id="rId16"/>
    <p:sldId id="317" r:id="rId17"/>
    <p:sldId id="327" r:id="rId18"/>
    <p:sldId id="330" r:id="rId19"/>
    <p:sldId id="332" r:id="rId20"/>
    <p:sldId id="331" r:id="rId21"/>
    <p:sldId id="334" r:id="rId22"/>
    <p:sldId id="296" r:id="rId23"/>
    <p:sldId id="297" r:id="rId24"/>
    <p:sldId id="298" r:id="rId25"/>
    <p:sldId id="299" r:id="rId26"/>
    <p:sldId id="322" r:id="rId27"/>
    <p:sldId id="307" r:id="rId28"/>
    <p:sldId id="268" r:id="rId29"/>
    <p:sldId id="301" r:id="rId30"/>
    <p:sldId id="303" r:id="rId31"/>
    <p:sldId id="337" r:id="rId32"/>
    <p:sldId id="264" r:id="rId33"/>
    <p:sldId id="281" r:id="rId34"/>
    <p:sldId id="269" r:id="rId35"/>
    <p:sldId id="338" r:id="rId36"/>
    <p:sldId id="304" r:id="rId37"/>
    <p:sldId id="274" r:id="rId38"/>
    <p:sldId id="275" r:id="rId39"/>
    <p:sldId id="313" r:id="rId40"/>
    <p:sldId id="305" r:id="rId41"/>
    <p:sldId id="308" r:id="rId42"/>
    <p:sldId id="280" r:id="rId43"/>
    <p:sldId id="333" r:id="rId44"/>
    <p:sldId id="310" r:id="rId45"/>
    <p:sldId id="339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9" d="100"/>
          <a:sy n="69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55B4B-9E10-4CEE-AA05-4A47B52A875A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916CEE-44AD-4293-9830-25D3223D5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28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sdmmp.com/" TargetMode="External"/><Relationship Id="rId3" Type="http://schemas.openxmlformats.org/officeDocument/2006/relationships/hyperlink" Target="http://www.fws.gov/carlsbad/GIS/CFWOGIS.html" TargetMode="External"/><Relationship Id="rId7" Type="http://schemas.openxmlformats.org/officeDocument/2006/relationships/hyperlink" Target="http://armi.usgs.gov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journals.plos.org/plosone/article?id=10.1371/journal.pone.0131628#pone.0131628.ref044" TargetMode="External"/><Relationship Id="rId5" Type="http://schemas.openxmlformats.org/officeDocument/2006/relationships/hyperlink" Target="https://journals.plos.org/plosone/article?id=10.1371/journal.pone.0131628#pone.0131628.ref043" TargetMode="External"/><Relationship Id="rId4" Type="http://schemas.openxmlformats.org/officeDocument/2006/relationships/hyperlink" Target="http://herpnet.org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8752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Interpreting outputs using literature example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376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Simpler models</a:t>
            </a:r>
            <a:r>
              <a:rPr lang="en-US" baseline="0" dirty="0"/>
              <a:t> usually depict more simple trends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0358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71366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Interpreting outputs using literature example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9962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/>
              <a:t>Ebir</a:t>
            </a:r>
            <a:r>
              <a:rPr lang="en-US" baseline="0" dirty="0" err="1"/>
              <a:t>d</a:t>
            </a:r>
            <a:r>
              <a:rPr lang="en-US" baseline="0" dirty="0"/>
              <a:t> sightings of orchard oriole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38339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2768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67382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In conservation you might extrapolate</a:t>
            </a:r>
            <a:r>
              <a:rPr lang="en-US" baseline="0" dirty="0"/>
              <a:t> to an area where a species was lost </a:t>
            </a:r>
            <a:r>
              <a:rPr lang="mr-IN" baseline="0" dirty="0"/>
              <a:t>–</a:t>
            </a:r>
            <a:r>
              <a:rPr lang="en-US" baseline="0" dirty="0"/>
              <a:t> in that case, for </a:t>
            </a:r>
            <a:r>
              <a:rPr lang="en-US" baseline="0" dirty="0" err="1"/>
              <a:t>eg</a:t>
            </a:r>
            <a:r>
              <a:rPr lang="en-US" baseline="0" dirty="0"/>
              <a:t> here for Arroyo Toads, you could then make conservation habitat a part of it. </a:t>
            </a: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70435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Interpreting outputs using literature example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3144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4167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24076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37776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Difficult to parse apart observation/detection probability from true occurrence probability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11590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87952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66674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43498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Multiple sites</a:t>
            </a:r>
            <a:r>
              <a:rPr lang="en-US" baseline="0" dirty="0"/>
              <a:t> not necessary for the analysis, but needed to estimate effect of ecological covariates.</a:t>
            </a:r>
            <a:endParaRPr dirty="0"/>
          </a:p>
        </p:txBody>
      </p:sp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85034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Difficult to parse apart observation/detection probability from true occurrence probability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14315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Difficult to parse apart observation/detection probability from true occurrence probability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84688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don’t have the future data, but we can infer the future based on the past data collection and 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B856B-78F2-4192-9BAE-757AEBB67C8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702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Potential of underestimating occupancy is this is not taken into account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6972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11122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59563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80200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don’t have the future data, but we can infer the future based on the past data collection and 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0B856B-78F2-4192-9BAE-757AEBB67C8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7041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Difficult to parse apart observation/detection probability from true occurrence probability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64842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86131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Difficult to parse apart observation/detection probability from true occurrence probability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33616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20705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Difficult to parse apart observation/detection probability from true occurrence probability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14786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47550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502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the end of the lecture,</a:t>
            </a:r>
            <a:r>
              <a:rPr lang="en-US" baseline="0" dirty="0"/>
              <a:t> you should have information to allow you assess presence type models.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45604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Difficult to parse apart observation/detection probability from true occurrence probability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95770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the end of the lecture,</a:t>
            </a:r>
            <a:r>
              <a:rPr lang="en-US" baseline="0" dirty="0"/>
              <a:t> you should have information to allow you assess presence type models.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8408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1373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I thought that we weren’t talking</a:t>
            </a:r>
            <a:r>
              <a:rPr lang="en-US" baseline="0" dirty="0"/>
              <a:t> about the future projections until lecture 7? This is confusing</a:t>
            </a: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9100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What</a:t>
            </a:r>
            <a:r>
              <a:rPr lang="en-US" baseline="0" dirty="0"/>
              <a:t> is this image from? Credit the image.  This is a good general conceptual diagram of all of the methods. </a:t>
            </a: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1664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 is a giant list of the models</a:t>
            </a: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you might run into; now, we’ll break it down into a few examples. 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2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242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We obtained locality data for arroyo toads from the U.S. Fish and Wildlife Service (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http://www.fws.gov/carlsbad/GIS/CFWOGIS.html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) and we also used museum records from the following institutions, accessed through the </a:t>
            </a:r>
            <a:r>
              <a:rPr lang="en-US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HerpNet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data portal (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4"/>
              </a:rPr>
              <a:t>http://herpnet.org/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): California Academy of Sciences; Natural History Museum of Los Angeles County; San Diego Natural History Museum; Smithsonian National Museum of Natural History; and University of California, Berkeley, Museum of Vertebrate Zoology. We included data from Cleveland National Forest [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5"/>
              </a:rPr>
              <a:t>43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6"/>
              </a:rPr>
              <a:t>44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], and our own surveys conducted as part of the U.S. Geological Survey (USGS) Amphibian Research and Monitoring Initiative (ARMI; 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7"/>
              </a:rPr>
              <a:t>http://armi.usgs.gov/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) and the San Diego Monitoring and Management Program (SDMMP; 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8"/>
              </a:rPr>
              <a:t>http://sdmmp.com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). Datasets were accessed in September 2013.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1565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EE4D0-2948-4D8B-A6B0-A27F98C52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1F3275-E82E-484B-AF27-5650288E8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86187BD-A9A7-4B3D-8F2C-B91567B9C326}"/>
              </a:ext>
            </a:extLst>
          </p:cNvPr>
          <p:cNvGrpSpPr/>
          <p:nvPr userDrawn="1"/>
        </p:nvGrpSpPr>
        <p:grpSpPr>
          <a:xfrm>
            <a:off x="9460175" y="5892139"/>
            <a:ext cx="2606722" cy="928422"/>
            <a:chOff x="0" y="4684383"/>
            <a:chExt cx="1175626" cy="4475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A3E5B43-8C12-4719-87CA-7E757457C2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705350"/>
              <a:ext cx="775817" cy="42658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1FEADCA-1EA9-45D5-8DD0-F4B44D8E1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685" y="4684383"/>
              <a:ext cx="375941" cy="4475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6855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522C5-0666-4DB7-83CE-5B6CB4D1C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129D95-7B38-4744-A706-F3D434E89E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97E7D-72AD-48B7-ABA5-B20ABBFBD7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DCDAD2-BF2B-4B23-962D-FA09F549519F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783C9-D241-4646-AA69-5AFF6519F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A8567-0C73-4EE1-85D6-11E997D3C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033AE6-5420-42A5-A1BB-851F57D25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401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34C754-EBB8-4F31-83B1-76F65241CF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C526F1-1446-4F44-BC5F-884564219E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B0D6A-501E-4400-90AE-40AD173EAC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DCDAD2-BF2B-4B23-962D-FA09F549519F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F1E445-1BC8-4794-9C96-36BEAF074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A5DE7-2691-4958-B071-BAF6637CA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033AE6-5420-42A5-A1BB-851F57D25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79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7425C-18D3-491A-B44C-33310DF00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EA820-1375-49CA-A199-58675EA20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>
              <a:buFont typeface="Courier New" panose="02070309020205020404" pitchFamily="49" charset="0"/>
              <a:buChar char="o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2902E-6772-48E0-9C32-694AC3F38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SSA - 200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98F834E-EBF3-46CA-A2EC-73D50440B60A}"/>
              </a:ext>
            </a:extLst>
          </p:cNvPr>
          <p:cNvGrpSpPr/>
          <p:nvPr userDrawn="1"/>
        </p:nvGrpSpPr>
        <p:grpSpPr>
          <a:xfrm>
            <a:off x="9460175" y="5892139"/>
            <a:ext cx="2606722" cy="928422"/>
            <a:chOff x="0" y="4684383"/>
            <a:chExt cx="1175626" cy="44754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B3E9659-0155-4ABB-9E67-A5BD8C5D39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705350"/>
              <a:ext cx="775817" cy="42658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798BE8B-8B5E-4738-8DF7-8EF166351F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685" y="4684383"/>
              <a:ext cx="375941" cy="4475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0983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726EC-5590-4B3F-8B93-87BF6D6E2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BC31A-AFD3-475B-8FD8-2A3385AB9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470BF-A87D-49C2-A87F-81CA950634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DCDAD2-BF2B-4B23-962D-FA09F549519F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2D832-4BA1-436E-9216-19CE6A5C0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B968E-A11B-4791-A225-DDAB8A994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033AE6-5420-42A5-A1BB-851F57D25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018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69A23-3852-415D-8903-B7312F70C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49E50-AD63-415E-99DA-84C92E64DE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4420E8-85C5-4B63-9A9C-1CC0FA16D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D305D2-024D-47A9-A566-3657C84A33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DCDAD2-BF2B-4B23-962D-FA09F549519F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B305F1-7C3A-47AC-B3BA-9C8569C6B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821BD-C529-4F76-B156-490A930D2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033AE6-5420-42A5-A1BB-851F57D25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889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1881-86DC-4916-AE89-0AF94D9C2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168BAB-1836-4E96-BAD0-AAFF619D3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FF6108-0262-4DA9-B7C1-67C14C5DD4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35E12-9692-4AB9-8792-8753CF5F33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54201C-5274-4011-A80E-FE3998BCD0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6D68A9-CDBE-4250-BDC9-E32480670E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DCDAD2-BF2B-4B23-962D-FA09F549519F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6A8D0A-7F29-45C6-82F2-06B303437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B1795D-5472-415B-BA30-F548D007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033AE6-5420-42A5-A1BB-851F57D25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727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3CEBF-9D6F-47EF-9EE3-62C97B869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E9C0A-FC09-4279-A12C-CF1FC4ACCE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DCDAD2-BF2B-4B23-962D-FA09F549519F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A9F02E-BCCD-47A7-916C-5C304CA71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CA5EE6-0D3B-4C18-8759-812A32253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033AE6-5420-42A5-A1BB-851F57D25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051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2CB08F-9B03-4D60-8EE4-511D62AE0D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DCDAD2-BF2B-4B23-962D-FA09F549519F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D76FC5-22C7-4DB5-A361-705C02029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E70A03-9867-43E1-A029-A3BE23078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033AE6-5420-42A5-A1BB-851F57D25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366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2E7AC-CA20-4FC5-AA54-7B5F06D7E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311B7-6590-4631-B0EA-3CE414A88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F21C70-E3E7-4A52-B9E1-8B7E6EDF4A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665185-E7E2-4539-B9D0-02A0421961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DCDAD2-BF2B-4B23-962D-FA09F549519F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F35328-35F6-4E9F-ACEA-7F6EDCE13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3530D7-713A-4142-865D-69F2CBB2A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033AE6-5420-42A5-A1BB-851F57D25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822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8AD64-1235-487E-9A09-750123051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D99B9C-611F-4220-8C96-BA83A97158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0AA1A1-26F2-44A0-9322-3322B26668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20F382-0E56-432B-970C-3DABE5CA9A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DCDAD2-BF2B-4B23-962D-FA09F549519F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E010E-DD6F-43A1-82AC-4AAEF7E49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1EA10F-0831-4A28-8DCF-F8218C7F6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033AE6-5420-42A5-A1BB-851F57D25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416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7A4B4B-7891-46E8-8E2C-4A43CE28B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11003D-388B-489E-B61B-028FD9516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F24B16-6409-4A0B-A9E8-7BEDFCD37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SSA - 200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C1E83E0-1C1D-47CB-853B-598DFFEE3018}"/>
              </a:ext>
            </a:extLst>
          </p:cNvPr>
          <p:cNvGrpSpPr/>
          <p:nvPr userDrawn="1"/>
        </p:nvGrpSpPr>
        <p:grpSpPr>
          <a:xfrm>
            <a:off x="9460175" y="5892139"/>
            <a:ext cx="2606722" cy="928422"/>
            <a:chOff x="0" y="4684383"/>
            <a:chExt cx="1175626" cy="44754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247AE3A-171B-4E36-8770-E111D72C8D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705350"/>
              <a:ext cx="775817" cy="42658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B3072C0-B39B-4FDC-B4B6-E51875FEB3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685" y="4684383"/>
              <a:ext cx="375941" cy="4475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4656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journals.plos.org/plosone/article?id=10.1371/journal.pone.0131628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Analysis of p</a:t>
            </a:r>
            <a:r>
              <a:rPr lang="en-US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resence-type data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ADD75101-8095-4B19-9BEE-04CEADF7EE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SSA 200</a:t>
            </a:r>
          </a:p>
        </p:txBody>
      </p:sp>
    </p:spTree>
    <p:extLst>
      <p:ext uri="{BB962C8B-B14F-4D97-AF65-F5344CB8AC3E}">
        <p14:creationId xmlns:p14="http://schemas.microsoft.com/office/powerpoint/2010/main" val="29240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589" y="1536550"/>
            <a:ext cx="4518212" cy="406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08001" y="686609"/>
            <a:ext cx="8258735" cy="287899"/>
          </a:xfrm>
          <a:noFill/>
          <a:ln/>
        </p:spPr>
        <p:txBody>
          <a:bodyPr>
            <a:spAutoFit/>
          </a:bodyPr>
          <a:lstStyle/>
          <a:p>
            <a:pPr marL="0" indent="0" algn="ctr">
              <a:spcBef>
                <a:spcPct val="0"/>
              </a:spcBef>
              <a:buNone/>
            </a:pPr>
            <a:r>
              <a:rPr lang="en-US" altLang="x-none" sz="1412" b="1">
                <a:solidFill>
                  <a:schemeClr val="tx2"/>
                </a:solidFill>
              </a:rPr>
              <a:t>Modeled </a:t>
            </a:r>
            <a:r>
              <a:rPr lang="en-US" altLang="x-none" sz="1412" b="1" dirty="0">
                <a:solidFill>
                  <a:schemeClr val="tx2"/>
                </a:solidFill>
              </a:rPr>
              <a:t>current distribution of the arroyo toad in southwestern California.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2050676" y="5748618"/>
            <a:ext cx="8101853" cy="58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x-none" sz="1059" dirty="0"/>
              <a:t>Treglia ML, Fisher RN, Fitzgerald LA (2015) Integrating Multiple Distribution Models to Guide Conservation Efforts of an Endangered Toad. PLOS ONE 10(6): e0131628. https://</a:t>
            </a:r>
            <a:r>
              <a:rPr lang="en-US" altLang="x-none" sz="1059" dirty="0" err="1"/>
              <a:t>doi.org</a:t>
            </a:r>
            <a:r>
              <a:rPr lang="en-US" altLang="x-none" sz="1059" dirty="0"/>
              <a:t>/10.1371/journal.pone.0131628</a:t>
            </a:r>
          </a:p>
          <a:p>
            <a:pPr eaLnBrk="1" hangingPunct="1"/>
            <a:r>
              <a:rPr lang="en-US" altLang="x-none" sz="1059" dirty="0">
                <a:hlinkClick r:id="rId4"/>
              </a:rPr>
              <a:t>https://journals.plos.org/plosone/article?id=10.1371/journal.pone.0131628</a:t>
            </a:r>
            <a:endParaRPr lang="en-US" altLang="x-none" sz="1059" dirty="0"/>
          </a:p>
        </p:txBody>
      </p:sp>
    </p:spTree>
    <p:extLst>
      <p:ext uri="{BB962C8B-B14F-4D97-AF65-F5344CB8AC3E}">
        <p14:creationId xmlns:p14="http://schemas.microsoft.com/office/powerpoint/2010/main" val="1108267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/>
              <a:t>Assumptions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sz="quarter" idx="1"/>
          </p:nvPr>
        </p:nvSpPr>
        <p:spPr>
          <a:xfrm>
            <a:off x="406400" y="1371601"/>
            <a:ext cx="11379200" cy="45261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marL="533398" indent="-457200">
              <a:spcBef>
                <a:spcPts val="640"/>
              </a:spcBef>
            </a:pPr>
            <a:r>
              <a:rPr lang="en-US" dirty="0">
                <a:solidFill>
                  <a:schemeClr val="dk1"/>
                </a:solidFill>
                <a:sym typeface="Calibri"/>
              </a:rPr>
              <a:t>Temptation for overfitting</a:t>
            </a:r>
          </a:p>
          <a:p>
            <a:pPr marL="784849" lvl="1" indent="-342900">
              <a:spcBef>
                <a:spcPts val="640"/>
              </a:spcBef>
            </a:pPr>
            <a:r>
              <a:rPr lang="en-US" dirty="0">
                <a:solidFill>
                  <a:schemeClr val="dk1"/>
                </a:solidFill>
                <a:sym typeface="Calibri"/>
              </a:rPr>
              <a:t>The number of terms in the model should not exceed the number of observations </a:t>
            </a:r>
          </a:p>
          <a:p>
            <a:pPr marL="784849" lvl="1" indent="-342900">
              <a:spcBef>
                <a:spcPts val="640"/>
              </a:spcBef>
            </a:pPr>
            <a:r>
              <a:rPr lang="en-US" dirty="0">
                <a:solidFill>
                  <a:schemeClr val="dk1"/>
                </a:solidFill>
                <a:sym typeface="Calibri"/>
              </a:rPr>
              <a:t>Consider ecologically-relevant environmental variables to include</a:t>
            </a:r>
          </a:p>
          <a:p>
            <a:pPr marL="533398" indent="-457200">
              <a:spcBef>
                <a:spcPts val="640"/>
              </a:spcBef>
            </a:pPr>
            <a:r>
              <a:rPr lang="en-US" dirty="0">
                <a:solidFill>
                  <a:schemeClr val="dk1"/>
                </a:solidFill>
                <a:sym typeface="Calibri"/>
              </a:rPr>
              <a:t>Potential observation bias</a:t>
            </a:r>
            <a:endParaRPr lang="en-US" sz="2400" dirty="0">
              <a:solidFill>
                <a:schemeClr val="dk1"/>
              </a:solidFill>
              <a:sym typeface="Calibri"/>
            </a:endParaRPr>
          </a:p>
          <a:p>
            <a:pPr marL="533398" indent="-457200">
              <a:spcBef>
                <a:spcPts val="640"/>
              </a:spcBef>
            </a:pPr>
            <a:r>
              <a:rPr lang="en-US" dirty="0">
                <a:solidFill>
                  <a:schemeClr val="dk1"/>
                </a:solidFill>
                <a:sym typeface="Calibri"/>
              </a:rPr>
              <a:t>Be careful with extrapolation (both spatial and temporal)</a:t>
            </a:r>
          </a:p>
          <a:p>
            <a:pPr marL="533398" indent="-457200">
              <a:spcBef>
                <a:spcPts val="640"/>
              </a:spcBef>
            </a:pPr>
            <a:r>
              <a:rPr lang="en-US" dirty="0">
                <a:solidFill>
                  <a:schemeClr val="dk1"/>
                </a:solidFill>
                <a:sym typeface="Calibri"/>
              </a:rPr>
              <a:t>Omission &amp; commission errors</a:t>
            </a:r>
            <a:endParaRPr sz="2400" dirty="0">
              <a:solidFill>
                <a:schemeClr val="dk1"/>
              </a:solidFill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4482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c 20"/>
          <p:cNvSpPr/>
          <p:nvPr/>
        </p:nvSpPr>
        <p:spPr>
          <a:xfrm rot="5122064">
            <a:off x="4468879" y="-1326086"/>
            <a:ext cx="4771655" cy="8445935"/>
          </a:xfrm>
          <a:prstGeom prst="arc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6705600" y="2819401"/>
            <a:ext cx="4978400" cy="2796564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28"/>
          <p:cNvSpPr/>
          <p:nvPr/>
        </p:nvSpPr>
        <p:spPr>
          <a:xfrm>
            <a:off x="7493001" y="2844800"/>
            <a:ext cx="3467100" cy="2616200"/>
          </a:xfrm>
          <a:custGeom>
            <a:avLst/>
            <a:gdLst>
              <a:gd name="connsiteX0" fmla="*/ 0 w 2600325"/>
              <a:gd name="connsiteY0" fmla="*/ 1457325 h 1962150"/>
              <a:gd name="connsiteX1" fmla="*/ 47625 w 2600325"/>
              <a:gd name="connsiteY1" fmla="*/ 1485900 h 1962150"/>
              <a:gd name="connsiteX2" fmla="*/ 57150 w 2600325"/>
              <a:gd name="connsiteY2" fmla="*/ 1514475 h 1962150"/>
              <a:gd name="connsiteX3" fmla="*/ 76200 w 2600325"/>
              <a:gd name="connsiteY3" fmla="*/ 1543050 h 1962150"/>
              <a:gd name="connsiteX4" fmla="*/ 95250 w 2600325"/>
              <a:gd name="connsiteY4" fmla="*/ 1600200 h 1962150"/>
              <a:gd name="connsiteX5" fmla="*/ 104775 w 2600325"/>
              <a:gd name="connsiteY5" fmla="*/ 1628775 h 1962150"/>
              <a:gd name="connsiteX6" fmla="*/ 180975 w 2600325"/>
              <a:gd name="connsiteY6" fmla="*/ 1743075 h 1962150"/>
              <a:gd name="connsiteX7" fmla="*/ 200025 w 2600325"/>
              <a:gd name="connsiteY7" fmla="*/ 1771650 h 1962150"/>
              <a:gd name="connsiteX8" fmla="*/ 228600 w 2600325"/>
              <a:gd name="connsiteY8" fmla="*/ 1790700 h 1962150"/>
              <a:gd name="connsiteX9" fmla="*/ 266700 w 2600325"/>
              <a:gd name="connsiteY9" fmla="*/ 1838325 h 1962150"/>
              <a:gd name="connsiteX10" fmla="*/ 276225 w 2600325"/>
              <a:gd name="connsiteY10" fmla="*/ 1866900 h 1962150"/>
              <a:gd name="connsiteX11" fmla="*/ 304800 w 2600325"/>
              <a:gd name="connsiteY11" fmla="*/ 1895475 h 1962150"/>
              <a:gd name="connsiteX12" fmla="*/ 323850 w 2600325"/>
              <a:gd name="connsiteY12" fmla="*/ 1924050 h 1962150"/>
              <a:gd name="connsiteX13" fmla="*/ 381000 w 2600325"/>
              <a:gd name="connsiteY13" fmla="*/ 1962150 h 1962150"/>
              <a:gd name="connsiteX14" fmla="*/ 438150 w 2600325"/>
              <a:gd name="connsiteY14" fmla="*/ 1952625 h 1962150"/>
              <a:gd name="connsiteX15" fmla="*/ 476250 w 2600325"/>
              <a:gd name="connsiteY15" fmla="*/ 1905000 h 1962150"/>
              <a:gd name="connsiteX16" fmla="*/ 495300 w 2600325"/>
              <a:gd name="connsiteY16" fmla="*/ 1876425 h 1962150"/>
              <a:gd name="connsiteX17" fmla="*/ 504825 w 2600325"/>
              <a:gd name="connsiteY17" fmla="*/ 1552575 h 1962150"/>
              <a:gd name="connsiteX18" fmla="*/ 542925 w 2600325"/>
              <a:gd name="connsiteY18" fmla="*/ 1466850 h 1962150"/>
              <a:gd name="connsiteX19" fmla="*/ 571500 w 2600325"/>
              <a:gd name="connsiteY19" fmla="*/ 1476375 h 1962150"/>
              <a:gd name="connsiteX20" fmla="*/ 628650 w 2600325"/>
              <a:gd name="connsiteY20" fmla="*/ 1514475 h 1962150"/>
              <a:gd name="connsiteX21" fmla="*/ 657225 w 2600325"/>
              <a:gd name="connsiteY21" fmla="*/ 1524000 h 1962150"/>
              <a:gd name="connsiteX22" fmla="*/ 714375 w 2600325"/>
              <a:gd name="connsiteY22" fmla="*/ 1562100 h 1962150"/>
              <a:gd name="connsiteX23" fmla="*/ 809625 w 2600325"/>
              <a:gd name="connsiteY23" fmla="*/ 1590675 h 1962150"/>
              <a:gd name="connsiteX24" fmla="*/ 838200 w 2600325"/>
              <a:gd name="connsiteY24" fmla="*/ 1600200 h 1962150"/>
              <a:gd name="connsiteX25" fmla="*/ 866775 w 2600325"/>
              <a:gd name="connsiteY25" fmla="*/ 1619250 h 1962150"/>
              <a:gd name="connsiteX26" fmla="*/ 923925 w 2600325"/>
              <a:gd name="connsiteY26" fmla="*/ 1638300 h 1962150"/>
              <a:gd name="connsiteX27" fmla="*/ 981075 w 2600325"/>
              <a:gd name="connsiteY27" fmla="*/ 1657350 h 1962150"/>
              <a:gd name="connsiteX28" fmla="*/ 1009650 w 2600325"/>
              <a:gd name="connsiteY28" fmla="*/ 1666875 h 1962150"/>
              <a:gd name="connsiteX29" fmla="*/ 1085850 w 2600325"/>
              <a:gd name="connsiteY29" fmla="*/ 1685925 h 1962150"/>
              <a:gd name="connsiteX30" fmla="*/ 1152525 w 2600325"/>
              <a:gd name="connsiteY30" fmla="*/ 1676400 h 1962150"/>
              <a:gd name="connsiteX31" fmla="*/ 1181100 w 2600325"/>
              <a:gd name="connsiteY31" fmla="*/ 1666875 h 1962150"/>
              <a:gd name="connsiteX32" fmla="*/ 1219200 w 2600325"/>
              <a:gd name="connsiteY32" fmla="*/ 1609725 h 1962150"/>
              <a:gd name="connsiteX33" fmla="*/ 1238250 w 2600325"/>
              <a:gd name="connsiteY33" fmla="*/ 1581150 h 1962150"/>
              <a:gd name="connsiteX34" fmla="*/ 1257300 w 2600325"/>
              <a:gd name="connsiteY34" fmla="*/ 1495425 h 1962150"/>
              <a:gd name="connsiteX35" fmla="*/ 1266825 w 2600325"/>
              <a:gd name="connsiteY35" fmla="*/ 1400175 h 1962150"/>
              <a:gd name="connsiteX36" fmla="*/ 1276350 w 2600325"/>
              <a:gd name="connsiteY36" fmla="*/ 1371600 h 1962150"/>
              <a:gd name="connsiteX37" fmla="*/ 1295400 w 2600325"/>
              <a:gd name="connsiteY37" fmla="*/ 1295400 h 1962150"/>
              <a:gd name="connsiteX38" fmla="*/ 1304925 w 2600325"/>
              <a:gd name="connsiteY38" fmla="*/ 1266825 h 1962150"/>
              <a:gd name="connsiteX39" fmla="*/ 1333500 w 2600325"/>
              <a:gd name="connsiteY39" fmla="*/ 1257300 h 1962150"/>
              <a:gd name="connsiteX40" fmla="*/ 1362075 w 2600325"/>
              <a:gd name="connsiteY40" fmla="*/ 1276350 h 1962150"/>
              <a:gd name="connsiteX41" fmla="*/ 1390650 w 2600325"/>
              <a:gd name="connsiteY41" fmla="*/ 1333500 h 1962150"/>
              <a:gd name="connsiteX42" fmla="*/ 1409700 w 2600325"/>
              <a:gd name="connsiteY42" fmla="*/ 1362075 h 1962150"/>
              <a:gd name="connsiteX43" fmla="*/ 1447800 w 2600325"/>
              <a:gd name="connsiteY43" fmla="*/ 1447800 h 1962150"/>
              <a:gd name="connsiteX44" fmla="*/ 1476375 w 2600325"/>
              <a:gd name="connsiteY44" fmla="*/ 1466850 h 1962150"/>
              <a:gd name="connsiteX45" fmla="*/ 1504950 w 2600325"/>
              <a:gd name="connsiteY45" fmla="*/ 1524000 h 1962150"/>
              <a:gd name="connsiteX46" fmla="*/ 1533525 w 2600325"/>
              <a:gd name="connsiteY46" fmla="*/ 1543050 h 1962150"/>
              <a:gd name="connsiteX47" fmla="*/ 1581150 w 2600325"/>
              <a:gd name="connsiteY47" fmla="*/ 1533525 h 1962150"/>
              <a:gd name="connsiteX48" fmla="*/ 1609725 w 2600325"/>
              <a:gd name="connsiteY48" fmla="*/ 1524000 h 1962150"/>
              <a:gd name="connsiteX49" fmla="*/ 1619250 w 2600325"/>
              <a:gd name="connsiteY49" fmla="*/ 1495425 h 1962150"/>
              <a:gd name="connsiteX50" fmla="*/ 1638300 w 2600325"/>
              <a:gd name="connsiteY50" fmla="*/ 1466850 h 1962150"/>
              <a:gd name="connsiteX51" fmla="*/ 1647825 w 2600325"/>
              <a:gd name="connsiteY51" fmla="*/ 1438275 h 1962150"/>
              <a:gd name="connsiteX52" fmla="*/ 1676400 w 2600325"/>
              <a:gd name="connsiteY52" fmla="*/ 1381125 h 1962150"/>
              <a:gd name="connsiteX53" fmla="*/ 1695450 w 2600325"/>
              <a:gd name="connsiteY53" fmla="*/ 1247775 h 1962150"/>
              <a:gd name="connsiteX54" fmla="*/ 1704975 w 2600325"/>
              <a:gd name="connsiteY54" fmla="*/ 1209675 h 1962150"/>
              <a:gd name="connsiteX55" fmla="*/ 1724025 w 2600325"/>
              <a:gd name="connsiteY55" fmla="*/ 1104900 h 1962150"/>
              <a:gd name="connsiteX56" fmla="*/ 1752600 w 2600325"/>
              <a:gd name="connsiteY56" fmla="*/ 1114425 h 1962150"/>
              <a:gd name="connsiteX57" fmla="*/ 1838325 w 2600325"/>
              <a:gd name="connsiteY57" fmla="*/ 1171575 h 1962150"/>
              <a:gd name="connsiteX58" fmla="*/ 1866900 w 2600325"/>
              <a:gd name="connsiteY58" fmla="*/ 1190625 h 1962150"/>
              <a:gd name="connsiteX59" fmla="*/ 1895475 w 2600325"/>
              <a:gd name="connsiteY59" fmla="*/ 1209675 h 1962150"/>
              <a:gd name="connsiteX60" fmla="*/ 1924050 w 2600325"/>
              <a:gd name="connsiteY60" fmla="*/ 1219200 h 1962150"/>
              <a:gd name="connsiteX61" fmla="*/ 1981200 w 2600325"/>
              <a:gd name="connsiteY61" fmla="*/ 1266825 h 1962150"/>
              <a:gd name="connsiteX62" fmla="*/ 2038350 w 2600325"/>
              <a:gd name="connsiteY62" fmla="*/ 1285875 h 1962150"/>
              <a:gd name="connsiteX63" fmla="*/ 2095500 w 2600325"/>
              <a:gd name="connsiteY63" fmla="*/ 1266825 h 1962150"/>
              <a:gd name="connsiteX64" fmla="*/ 2114550 w 2600325"/>
              <a:gd name="connsiteY64" fmla="*/ 1209675 h 1962150"/>
              <a:gd name="connsiteX65" fmla="*/ 2124075 w 2600325"/>
              <a:gd name="connsiteY65" fmla="*/ 1181100 h 1962150"/>
              <a:gd name="connsiteX66" fmla="*/ 2124075 w 2600325"/>
              <a:gd name="connsiteY66" fmla="*/ 885825 h 1962150"/>
              <a:gd name="connsiteX67" fmla="*/ 2114550 w 2600325"/>
              <a:gd name="connsiteY67" fmla="*/ 838200 h 1962150"/>
              <a:gd name="connsiteX68" fmla="*/ 2076450 w 2600325"/>
              <a:gd name="connsiteY68" fmla="*/ 752475 h 1962150"/>
              <a:gd name="connsiteX69" fmla="*/ 2047875 w 2600325"/>
              <a:gd name="connsiteY69" fmla="*/ 733425 h 1962150"/>
              <a:gd name="connsiteX70" fmla="*/ 2009775 w 2600325"/>
              <a:gd name="connsiteY70" fmla="*/ 685800 h 1962150"/>
              <a:gd name="connsiteX71" fmla="*/ 2000250 w 2600325"/>
              <a:gd name="connsiteY71" fmla="*/ 657225 h 1962150"/>
              <a:gd name="connsiteX72" fmla="*/ 1981200 w 2600325"/>
              <a:gd name="connsiteY72" fmla="*/ 628650 h 1962150"/>
              <a:gd name="connsiteX73" fmla="*/ 1971675 w 2600325"/>
              <a:gd name="connsiteY73" fmla="*/ 600075 h 1962150"/>
              <a:gd name="connsiteX74" fmla="*/ 2105025 w 2600325"/>
              <a:gd name="connsiteY74" fmla="*/ 609600 h 1962150"/>
              <a:gd name="connsiteX75" fmla="*/ 2162175 w 2600325"/>
              <a:gd name="connsiteY75" fmla="*/ 628650 h 1962150"/>
              <a:gd name="connsiteX76" fmla="*/ 2190750 w 2600325"/>
              <a:gd name="connsiteY76" fmla="*/ 638175 h 1962150"/>
              <a:gd name="connsiteX77" fmla="*/ 2219325 w 2600325"/>
              <a:gd name="connsiteY77" fmla="*/ 657225 h 1962150"/>
              <a:gd name="connsiteX78" fmla="*/ 2276475 w 2600325"/>
              <a:gd name="connsiteY78" fmla="*/ 676275 h 1962150"/>
              <a:gd name="connsiteX79" fmla="*/ 2305050 w 2600325"/>
              <a:gd name="connsiteY79" fmla="*/ 695325 h 1962150"/>
              <a:gd name="connsiteX80" fmla="*/ 2371725 w 2600325"/>
              <a:gd name="connsiteY80" fmla="*/ 704850 h 1962150"/>
              <a:gd name="connsiteX81" fmla="*/ 2438400 w 2600325"/>
              <a:gd name="connsiteY81" fmla="*/ 723900 h 1962150"/>
              <a:gd name="connsiteX82" fmla="*/ 2476500 w 2600325"/>
              <a:gd name="connsiteY82" fmla="*/ 733425 h 1962150"/>
              <a:gd name="connsiteX83" fmla="*/ 2552700 w 2600325"/>
              <a:gd name="connsiteY83" fmla="*/ 704850 h 1962150"/>
              <a:gd name="connsiteX84" fmla="*/ 2571750 w 2600325"/>
              <a:gd name="connsiteY84" fmla="*/ 647700 h 1962150"/>
              <a:gd name="connsiteX85" fmla="*/ 2600325 w 2600325"/>
              <a:gd name="connsiteY85" fmla="*/ 590550 h 1962150"/>
              <a:gd name="connsiteX86" fmla="*/ 2590800 w 2600325"/>
              <a:gd name="connsiteY86" fmla="*/ 400050 h 1962150"/>
              <a:gd name="connsiteX87" fmla="*/ 2581275 w 2600325"/>
              <a:gd name="connsiteY87" fmla="*/ 342900 h 1962150"/>
              <a:gd name="connsiteX88" fmla="*/ 2562225 w 2600325"/>
              <a:gd name="connsiteY88" fmla="*/ 228600 h 1962150"/>
              <a:gd name="connsiteX89" fmla="*/ 2543175 w 2600325"/>
              <a:gd name="connsiteY89" fmla="*/ 171450 h 1962150"/>
              <a:gd name="connsiteX90" fmla="*/ 2514600 w 2600325"/>
              <a:gd name="connsiteY90" fmla="*/ 76200 h 1962150"/>
              <a:gd name="connsiteX91" fmla="*/ 2505075 w 2600325"/>
              <a:gd name="connsiteY91" fmla="*/ 47625 h 1962150"/>
              <a:gd name="connsiteX92" fmla="*/ 2495550 w 2600325"/>
              <a:gd name="connsiteY92" fmla="*/ 19050 h 1962150"/>
              <a:gd name="connsiteX93" fmla="*/ 2486025 w 2600325"/>
              <a:gd name="connsiteY93" fmla="*/ 0 h 196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2600325" h="1962150">
                <a:moveTo>
                  <a:pt x="0" y="1457325"/>
                </a:moveTo>
                <a:cubicBezTo>
                  <a:pt x="15875" y="1466850"/>
                  <a:pt x="34534" y="1472809"/>
                  <a:pt x="47625" y="1485900"/>
                </a:cubicBezTo>
                <a:cubicBezTo>
                  <a:pt x="54725" y="1493000"/>
                  <a:pt x="52660" y="1505495"/>
                  <a:pt x="57150" y="1514475"/>
                </a:cubicBezTo>
                <a:cubicBezTo>
                  <a:pt x="62270" y="1524714"/>
                  <a:pt x="71551" y="1532589"/>
                  <a:pt x="76200" y="1543050"/>
                </a:cubicBezTo>
                <a:cubicBezTo>
                  <a:pt x="84355" y="1561400"/>
                  <a:pt x="88900" y="1581150"/>
                  <a:pt x="95250" y="1600200"/>
                </a:cubicBezTo>
                <a:cubicBezTo>
                  <a:pt x="98425" y="1609725"/>
                  <a:pt x="99206" y="1620421"/>
                  <a:pt x="104775" y="1628775"/>
                </a:cubicBezTo>
                <a:lnTo>
                  <a:pt x="180975" y="1743075"/>
                </a:lnTo>
                <a:cubicBezTo>
                  <a:pt x="187325" y="1752600"/>
                  <a:pt x="190500" y="1765300"/>
                  <a:pt x="200025" y="1771650"/>
                </a:cubicBezTo>
                <a:lnTo>
                  <a:pt x="228600" y="1790700"/>
                </a:lnTo>
                <a:cubicBezTo>
                  <a:pt x="252541" y="1862524"/>
                  <a:pt x="217461" y="1776777"/>
                  <a:pt x="266700" y="1838325"/>
                </a:cubicBezTo>
                <a:cubicBezTo>
                  <a:pt x="272972" y="1846165"/>
                  <a:pt x="270656" y="1858546"/>
                  <a:pt x="276225" y="1866900"/>
                </a:cubicBezTo>
                <a:cubicBezTo>
                  <a:pt x="283697" y="1878108"/>
                  <a:pt x="296176" y="1885127"/>
                  <a:pt x="304800" y="1895475"/>
                </a:cubicBezTo>
                <a:cubicBezTo>
                  <a:pt x="312129" y="1904269"/>
                  <a:pt x="315235" y="1916512"/>
                  <a:pt x="323850" y="1924050"/>
                </a:cubicBezTo>
                <a:cubicBezTo>
                  <a:pt x="341080" y="1939127"/>
                  <a:pt x="381000" y="1962150"/>
                  <a:pt x="381000" y="1962150"/>
                </a:cubicBezTo>
                <a:cubicBezTo>
                  <a:pt x="400050" y="1958975"/>
                  <a:pt x="419828" y="1958732"/>
                  <a:pt x="438150" y="1952625"/>
                </a:cubicBezTo>
                <a:cubicBezTo>
                  <a:pt x="476686" y="1939780"/>
                  <a:pt x="461696" y="1934109"/>
                  <a:pt x="476250" y="1905000"/>
                </a:cubicBezTo>
                <a:cubicBezTo>
                  <a:pt x="481370" y="1894761"/>
                  <a:pt x="488950" y="1885950"/>
                  <a:pt x="495300" y="1876425"/>
                </a:cubicBezTo>
                <a:cubicBezTo>
                  <a:pt x="498475" y="1768475"/>
                  <a:pt x="499688" y="1660449"/>
                  <a:pt x="504825" y="1552575"/>
                </a:cubicBezTo>
                <a:cubicBezTo>
                  <a:pt x="508820" y="1468671"/>
                  <a:pt x="492723" y="1483584"/>
                  <a:pt x="542925" y="1466850"/>
                </a:cubicBezTo>
                <a:cubicBezTo>
                  <a:pt x="552450" y="1470025"/>
                  <a:pt x="562723" y="1471499"/>
                  <a:pt x="571500" y="1476375"/>
                </a:cubicBezTo>
                <a:cubicBezTo>
                  <a:pt x="591514" y="1487494"/>
                  <a:pt x="606930" y="1507235"/>
                  <a:pt x="628650" y="1514475"/>
                </a:cubicBezTo>
                <a:cubicBezTo>
                  <a:pt x="638175" y="1517650"/>
                  <a:pt x="648448" y="1519124"/>
                  <a:pt x="657225" y="1524000"/>
                </a:cubicBezTo>
                <a:cubicBezTo>
                  <a:pt x="677239" y="1535119"/>
                  <a:pt x="692163" y="1556547"/>
                  <a:pt x="714375" y="1562100"/>
                </a:cubicBezTo>
                <a:cubicBezTo>
                  <a:pt x="771956" y="1576495"/>
                  <a:pt x="740056" y="1567485"/>
                  <a:pt x="809625" y="1590675"/>
                </a:cubicBezTo>
                <a:cubicBezTo>
                  <a:pt x="819150" y="1593850"/>
                  <a:pt x="829846" y="1594631"/>
                  <a:pt x="838200" y="1600200"/>
                </a:cubicBezTo>
                <a:cubicBezTo>
                  <a:pt x="847725" y="1606550"/>
                  <a:pt x="856314" y="1614601"/>
                  <a:pt x="866775" y="1619250"/>
                </a:cubicBezTo>
                <a:cubicBezTo>
                  <a:pt x="885125" y="1627405"/>
                  <a:pt x="904875" y="1631950"/>
                  <a:pt x="923925" y="1638300"/>
                </a:cubicBezTo>
                <a:lnTo>
                  <a:pt x="981075" y="1657350"/>
                </a:lnTo>
                <a:cubicBezTo>
                  <a:pt x="990600" y="1660525"/>
                  <a:pt x="999805" y="1664906"/>
                  <a:pt x="1009650" y="1666875"/>
                </a:cubicBezTo>
                <a:cubicBezTo>
                  <a:pt x="1067120" y="1678369"/>
                  <a:pt x="1041916" y="1671280"/>
                  <a:pt x="1085850" y="1685925"/>
                </a:cubicBezTo>
                <a:cubicBezTo>
                  <a:pt x="1108075" y="1682750"/>
                  <a:pt x="1130510" y="1680803"/>
                  <a:pt x="1152525" y="1676400"/>
                </a:cubicBezTo>
                <a:cubicBezTo>
                  <a:pt x="1162370" y="1674431"/>
                  <a:pt x="1174000" y="1673975"/>
                  <a:pt x="1181100" y="1666875"/>
                </a:cubicBezTo>
                <a:cubicBezTo>
                  <a:pt x="1197289" y="1650686"/>
                  <a:pt x="1206500" y="1628775"/>
                  <a:pt x="1219200" y="1609725"/>
                </a:cubicBezTo>
                <a:lnTo>
                  <a:pt x="1238250" y="1581150"/>
                </a:lnTo>
                <a:cubicBezTo>
                  <a:pt x="1244717" y="1555281"/>
                  <a:pt x="1253845" y="1521337"/>
                  <a:pt x="1257300" y="1495425"/>
                </a:cubicBezTo>
                <a:cubicBezTo>
                  <a:pt x="1261517" y="1463797"/>
                  <a:pt x="1261973" y="1431712"/>
                  <a:pt x="1266825" y="1400175"/>
                </a:cubicBezTo>
                <a:cubicBezTo>
                  <a:pt x="1268352" y="1390252"/>
                  <a:pt x="1273708" y="1381286"/>
                  <a:pt x="1276350" y="1371600"/>
                </a:cubicBezTo>
                <a:cubicBezTo>
                  <a:pt x="1283239" y="1346341"/>
                  <a:pt x="1287121" y="1320238"/>
                  <a:pt x="1295400" y="1295400"/>
                </a:cubicBezTo>
                <a:cubicBezTo>
                  <a:pt x="1298575" y="1285875"/>
                  <a:pt x="1297825" y="1273925"/>
                  <a:pt x="1304925" y="1266825"/>
                </a:cubicBezTo>
                <a:cubicBezTo>
                  <a:pt x="1312025" y="1259725"/>
                  <a:pt x="1323975" y="1260475"/>
                  <a:pt x="1333500" y="1257300"/>
                </a:cubicBezTo>
                <a:cubicBezTo>
                  <a:pt x="1343025" y="1263650"/>
                  <a:pt x="1353980" y="1268255"/>
                  <a:pt x="1362075" y="1276350"/>
                </a:cubicBezTo>
                <a:cubicBezTo>
                  <a:pt x="1389372" y="1303647"/>
                  <a:pt x="1375156" y="1302512"/>
                  <a:pt x="1390650" y="1333500"/>
                </a:cubicBezTo>
                <a:cubicBezTo>
                  <a:pt x="1395770" y="1343739"/>
                  <a:pt x="1405051" y="1351614"/>
                  <a:pt x="1409700" y="1362075"/>
                </a:cubicBezTo>
                <a:cubicBezTo>
                  <a:pt x="1424790" y="1396028"/>
                  <a:pt x="1421932" y="1421932"/>
                  <a:pt x="1447800" y="1447800"/>
                </a:cubicBezTo>
                <a:cubicBezTo>
                  <a:pt x="1455895" y="1455895"/>
                  <a:pt x="1466850" y="1460500"/>
                  <a:pt x="1476375" y="1466850"/>
                </a:cubicBezTo>
                <a:cubicBezTo>
                  <a:pt x="1484122" y="1490091"/>
                  <a:pt x="1486486" y="1505536"/>
                  <a:pt x="1504950" y="1524000"/>
                </a:cubicBezTo>
                <a:cubicBezTo>
                  <a:pt x="1513045" y="1532095"/>
                  <a:pt x="1524000" y="1536700"/>
                  <a:pt x="1533525" y="1543050"/>
                </a:cubicBezTo>
                <a:cubicBezTo>
                  <a:pt x="1549400" y="1539875"/>
                  <a:pt x="1565444" y="1537452"/>
                  <a:pt x="1581150" y="1533525"/>
                </a:cubicBezTo>
                <a:cubicBezTo>
                  <a:pt x="1590890" y="1531090"/>
                  <a:pt x="1602625" y="1531100"/>
                  <a:pt x="1609725" y="1524000"/>
                </a:cubicBezTo>
                <a:cubicBezTo>
                  <a:pt x="1616825" y="1516900"/>
                  <a:pt x="1614760" y="1504405"/>
                  <a:pt x="1619250" y="1495425"/>
                </a:cubicBezTo>
                <a:cubicBezTo>
                  <a:pt x="1624370" y="1485186"/>
                  <a:pt x="1633180" y="1477089"/>
                  <a:pt x="1638300" y="1466850"/>
                </a:cubicBezTo>
                <a:cubicBezTo>
                  <a:pt x="1642790" y="1457870"/>
                  <a:pt x="1643335" y="1447255"/>
                  <a:pt x="1647825" y="1438275"/>
                </a:cubicBezTo>
                <a:cubicBezTo>
                  <a:pt x="1684754" y="1364417"/>
                  <a:pt x="1652459" y="1452949"/>
                  <a:pt x="1676400" y="1381125"/>
                </a:cubicBezTo>
                <a:cubicBezTo>
                  <a:pt x="1682750" y="1336675"/>
                  <a:pt x="1684560" y="1291336"/>
                  <a:pt x="1695450" y="1247775"/>
                </a:cubicBezTo>
                <a:cubicBezTo>
                  <a:pt x="1698625" y="1235075"/>
                  <a:pt x="1702823" y="1222588"/>
                  <a:pt x="1704975" y="1209675"/>
                </a:cubicBezTo>
                <a:cubicBezTo>
                  <a:pt x="1722926" y="1101972"/>
                  <a:pt x="1703589" y="1166208"/>
                  <a:pt x="1724025" y="1104900"/>
                </a:cubicBezTo>
                <a:cubicBezTo>
                  <a:pt x="1733550" y="1108075"/>
                  <a:pt x="1743823" y="1109549"/>
                  <a:pt x="1752600" y="1114425"/>
                </a:cubicBezTo>
                <a:lnTo>
                  <a:pt x="1838325" y="1171575"/>
                </a:lnTo>
                <a:lnTo>
                  <a:pt x="1866900" y="1190625"/>
                </a:lnTo>
                <a:cubicBezTo>
                  <a:pt x="1876425" y="1196975"/>
                  <a:pt x="1884615" y="1206055"/>
                  <a:pt x="1895475" y="1209675"/>
                </a:cubicBezTo>
                <a:lnTo>
                  <a:pt x="1924050" y="1219200"/>
                </a:lnTo>
                <a:cubicBezTo>
                  <a:pt x="1941995" y="1237145"/>
                  <a:pt x="1957330" y="1256216"/>
                  <a:pt x="1981200" y="1266825"/>
                </a:cubicBezTo>
                <a:cubicBezTo>
                  <a:pt x="1999550" y="1274980"/>
                  <a:pt x="2038350" y="1285875"/>
                  <a:pt x="2038350" y="1285875"/>
                </a:cubicBezTo>
                <a:cubicBezTo>
                  <a:pt x="2057400" y="1279525"/>
                  <a:pt x="2089150" y="1285875"/>
                  <a:pt x="2095500" y="1266825"/>
                </a:cubicBezTo>
                <a:lnTo>
                  <a:pt x="2114550" y="1209675"/>
                </a:lnTo>
                <a:lnTo>
                  <a:pt x="2124075" y="1181100"/>
                </a:lnTo>
                <a:cubicBezTo>
                  <a:pt x="2141142" y="1044562"/>
                  <a:pt x="2139063" y="1095662"/>
                  <a:pt x="2124075" y="885825"/>
                </a:cubicBezTo>
                <a:cubicBezTo>
                  <a:pt x="2122922" y="869677"/>
                  <a:pt x="2118810" y="853819"/>
                  <a:pt x="2114550" y="838200"/>
                </a:cubicBezTo>
                <a:cubicBezTo>
                  <a:pt x="2107476" y="812263"/>
                  <a:pt x="2097747" y="773772"/>
                  <a:pt x="2076450" y="752475"/>
                </a:cubicBezTo>
                <a:cubicBezTo>
                  <a:pt x="2068355" y="744380"/>
                  <a:pt x="2057400" y="739775"/>
                  <a:pt x="2047875" y="733425"/>
                </a:cubicBezTo>
                <a:cubicBezTo>
                  <a:pt x="2023934" y="661601"/>
                  <a:pt x="2059014" y="747348"/>
                  <a:pt x="2009775" y="685800"/>
                </a:cubicBezTo>
                <a:cubicBezTo>
                  <a:pt x="2003503" y="677960"/>
                  <a:pt x="2004740" y="666205"/>
                  <a:pt x="2000250" y="657225"/>
                </a:cubicBezTo>
                <a:cubicBezTo>
                  <a:pt x="1995130" y="646986"/>
                  <a:pt x="1986320" y="638889"/>
                  <a:pt x="1981200" y="628650"/>
                </a:cubicBezTo>
                <a:cubicBezTo>
                  <a:pt x="1976710" y="619670"/>
                  <a:pt x="1961752" y="601602"/>
                  <a:pt x="1971675" y="600075"/>
                </a:cubicBezTo>
                <a:cubicBezTo>
                  <a:pt x="2015720" y="593299"/>
                  <a:pt x="2060575" y="606425"/>
                  <a:pt x="2105025" y="609600"/>
                </a:cubicBezTo>
                <a:lnTo>
                  <a:pt x="2162175" y="628650"/>
                </a:lnTo>
                <a:cubicBezTo>
                  <a:pt x="2171700" y="631825"/>
                  <a:pt x="2182396" y="632606"/>
                  <a:pt x="2190750" y="638175"/>
                </a:cubicBezTo>
                <a:cubicBezTo>
                  <a:pt x="2200275" y="644525"/>
                  <a:pt x="2208864" y="652576"/>
                  <a:pt x="2219325" y="657225"/>
                </a:cubicBezTo>
                <a:cubicBezTo>
                  <a:pt x="2237675" y="665380"/>
                  <a:pt x="2259767" y="665136"/>
                  <a:pt x="2276475" y="676275"/>
                </a:cubicBezTo>
                <a:cubicBezTo>
                  <a:pt x="2286000" y="682625"/>
                  <a:pt x="2294085" y="692036"/>
                  <a:pt x="2305050" y="695325"/>
                </a:cubicBezTo>
                <a:cubicBezTo>
                  <a:pt x="2326554" y="701776"/>
                  <a:pt x="2349636" y="700834"/>
                  <a:pt x="2371725" y="704850"/>
                </a:cubicBezTo>
                <a:cubicBezTo>
                  <a:pt x="2412668" y="712294"/>
                  <a:pt x="2402696" y="713699"/>
                  <a:pt x="2438400" y="723900"/>
                </a:cubicBezTo>
                <a:cubicBezTo>
                  <a:pt x="2450987" y="727496"/>
                  <a:pt x="2463800" y="730250"/>
                  <a:pt x="2476500" y="733425"/>
                </a:cubicBezTo>
                <a:cubicBezTo>
                  <a:pt x="2495710" y="729583"/>
                  <a:pt x="2538685" y="727274"/>
                  <a:pt x="2552700" y="704850"/>
                </a:cubicBezTo>
                <a:cubicBezTo>
                  <a:pt x="2563343" y="687822"/>
                  <a:pt x="2560611" y="664408"/>
                  <a:pt x="2571750" y="647700"/>
                </a:cubicBezTo>
                <a:cubicBezTo>
                  <a:pt x="2596369" y="610771"/>
                  <a:pt x="2587180" y="629985"/>
                  <a:pt x="2600325" y="590550"/>
                </a:cubicBezTo>
                <a:cubicBezTo>
                  <a:pt x="2597150" y="527050"/>
                  <a:pt x="2595676" y="463442"/>
                  <a:pt x="2590800" y="400050"/>
                </a:cubicBezTo>
                <a:cubicBezTo>
                  <a:pt x="2589319" y="380794"/>
                  <a:pt x="2584212" y="361988"/>
                  <a:pt x="2581275" y="342900"/>
                </a:cubicBezTo>
                <a:cubicBezTo>
                  <a:pt x="2576465" y="311633"/>
                  <a:pt x="2571102" y="261149"/>
                  <a:pt x="2562225" y="228600"/>
                </a:cubicBezTo>
                <a:cubicBezTo>
                  <a:pt x="2556941" y="209227"/>
                  <a:pt x="2548045" y="190931"/>
                  <a:pt x="2543175" y="171450"/>
                </a:cubicBezTo>
                <a:cubicBezTo>
                  <a:pt x="2528780" y="113869"/>
                  <a:pt x="2537790" y="145769"/>
                  <a:pt x="2514600" y="76200"/>
                </a:cubicBezTo>
                <a:lnTo>
                  <a:pt x="2505075" y="47625"/>
                </a:lnTo>
                <a:cubicBezTo>
                  <a:pt x="2501900" y="38100"/>
                  <a:pt x="2500040" y="28030"/>
                  <a:pt x="2495550" y="19050"/>
                </a:cubicBezTo>
                <a:lnTo>
                  <a:pt x="2486025" y="0"/>
                </a:lnTo>
              </a:path>
            </a:pathLst>
          </a:cu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Overfitting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502400" y="1803400"/>
            <a:ext cx="0" cy="4470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6299201" y="6070600"/>
            <a:ext cx="54737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0769601" y="2819400"/>
            <a:ext cx="114300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Oval 9"/>
          <p:cNvSpPr/>
          <p:nvPr/>
        </p:nvSpPr>
        <p:spPr>
          <a:xfrm>
            <a:off x="10756901" y="3733800"/>
            <a:ext cx="114300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Oval 10"/>
          <p:cNvSpPr/>
          <p:nvPr/>
        </p:nvSpPr>
        <p:spPr>
          <a:xfrm>
            <a:off x="10045701" y="3632200"/>
            <a:ext cx="114300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Oval 11"/>
          <p:cNvSpPr/>
          <p:nvPr/>
        </p:nvSpPr>
        <p:spPr>
          <a:xfrm>
            <a:off x="10160001" y="4546600"/>
            <a:ext cx="114300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Oval 12"/>
          <p:cNvSpPr/>
          <p:nvPr/>
        </p:nvSpPr>
        <p:spPr>
          <a:xfrm>
            <a:off x="9740901" y="4241800"/>
            <a:ext cx="114300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Oval 13"/>
          <p:cNvSpPr/>
          <p:nvPr/>
        </p:nvSpPr>
        <p:spPr>
          <a:xfrm>
            <a:off x="9436101" y="4851400"/>
            <a:ext cx="114300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Oval 14"/>
          <p:cNvSpPr/>
          <p:nvPr/>
        </p:nvSpPr>
        <p:spPr>
          <a:xfrm>
            <a:off x="9144001" y="4445000"/>
            <a:ext cx="114300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Oval 15"/>
          <p:cNvSpPr/>
          <p:nvPr/>
        </p:nvSpPr>
        <p:spPr>
          <a:xfrm>
            <a:off x="8940801" y="5054600"/>
            <a:ext cx="114300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Oval 16"/>
          <p:cNvSpPr/>
          <p:nvPr/>
        </p:nvSpPr>
        <p:spPr>
          <a:xfrm>
            <a:off x="8115301" y="4749800"/>
            <a:ext cx="114300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Oval 17"/>
          <p:cNvSpPr/>
          <p:nvPr/>
        </p:nvSpPr>
        <p:spPr>
          <a:xfrm>
            <a:off x="7924801" y="5359400"/>
            <a:ext cx="114300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Oval 18"/>
          <p:cNvSpPr/>
          <p:nvPr/>
        </p:nvSpPr>
        <p:spPr>
          <a:xfrm>
            <a:off x="7416801" y="4749800"/>
            <a:ext cx="114300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7" name="Straight Connector 26"/>
          <p:cNvCxnSpPr/>
          <p:nvPr/>
        </p:nvCxnSpPr>
        <p:spPr>
          <a:xfrm>
            <a:off x="406400" y="2311400"/>
            <a:ext cx="1016000" cy="0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06400" y="3225800"/>
            <a:ext cx="1016000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06400" y="4038600"/>
            <a:ext cx="1016000" cy="0"/>
          </a:xfrm>
          <a:prstGeom prst="line">
            <a:avLst/>
          </a:prstGeom>
          <a:ln w="762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435101" y="1598215"/>
            <a:ext cx="157480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latin typeface="Calibri" panose="020F0502020204030204" pitchFamily="34" charset="0"/>
              </a:rPr>
              <a:t>Simpler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435101" y="4290616"/>
            <a:ext cx="1574801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latin typeface="Calibri" panose="020F0502020204030204" pitchFamily="34" charset="0"/>
              </a:rPr>
              <a:t>More complex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09901" y="1598216"/>
            <a:ext cx="157480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latin typeface="Calibri" panose="020F0502020204030204" pitchFamily="34" charset="0"/>
              </a:rPr>
              <a:t>Worse fit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009901" y="4399995"/>
            <a:ext cx="157480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latin typeface="Calibri" panose="020F0502020204030204" pitchFamily="34" charset="0"/>
              </a:rPr>
              <a:t>Best fit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572000" y="1474550"/>
            <a:ext cx="157480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latin typeface="Calibri" panose="020F0502020204030204" pitchFamily="34" charset="0"/>
              </a:rPr>
              <a:t>More useful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46600" y="4399996"/>
            <a:ext cx="157480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latin typeface="Calibri" panose="020F0502020204030204" pitchFamily="34" charset="0"/>
              </a:rPr>
              <a:t>Less useful</a:t>
            </a:r>
          </a:p>
        </p:txBody>
      </p:sp>
      <p:sp>
        <p:nvSpPr>
          <p:cNvPr id="40" name="Down Arrow 39"/>
          <p:cNvSpPr/>
          <p:nvPr/>
        </p:nvSpPr>
        <p:spPr>
          <a:xfrm>
            <a:off x="2032001" y="2209801"/>
            <a:ext cx="420852" cy="1943100"/>
          </a:xfrm>
          <a:prstGeom prst="downArrow">
            <a:avLst/>
          </a:prstGeom>
          <a:gradFill flip="none" rotWithShape="1">
            <a:gsLst>
              <a:gs pos="0">
                <a:schemeClr val="bg2">
                  <a:lumMod val="50000"/>
                </a:schemeClr>
              </a:gs>
              <a:gs pos="50000">
                <a:schemeClr val="accent3">
                  <a:lumMod val="50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1" name="Down Arrow 40"/>
          <p:cNvSpPr/>
          <p:nvPr/>
        </p:nvSpPr>
        <p:spPr>
          <a:xfrm>
            <a:off x="3586875" y="2209799"/>
            <a:ext cx="420852" cy="1943100"/>
          </a:xfrm>
          <a:prstGeom prst="downArrow">
            <a:avLst/>
          </a:prstGeom>
          <a:gradFill flip="none" rotWithShape="1">
            <a:gsLst>
              <a:gs pos="0">
                <a:schemeClr val="bg2">
                  <a:lumMod val="50000"/>
                </a:schemeClr>
              </a:gs>
              <a:gs pos="50000">
                <a:schemeClr val="accent3">
                  <a:lumMod val="50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2" name="Down Arrow 41"/>
          <p:cNvSpPr/>
          <p:nvPr/>
        </p:nvSpPr>
        <p:spPr>
          <a:xfrm>
            <a:off x="5123574" y="2254250"/>
            <a:ext cx="420852" cy="1943100"/>
          </a:xfrm>
          <a:prstGeom prst="downArrow">
            <a:avLst/>
          </a:prstGeom>
          <a:gradFill flip="none" rotWithShape="1">
            <a:gsLst>
              <a:gs pos="0">
                <a:schemeClr val="bg2">
                  <a:lumMod val="50000"/>
                </a:schemeClr>
              </a:gs>
              <a:gs pos="50000">
                <a:schemeClr val="accent3">
                  <a:lumMod val="50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3236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9" grpId="0" animBg="1"/>
      <p:bldP spid="31" grpId="0"/>
      <p:bldP spid="32" grpId="0"/>
      <p:bldP spid="33" grpId="0"/>
      <p:bldP spid="34" grpId="0"/>
      <p:bldP spid="35" grpId="0"/>
      <p:bldP spid="36" grpId="0"/>
      <p:bldP spid="40" grpId="0" animBg="1"/>
      <p:bldP spid="41" grpId="0" animBg="1"/>
      <p:bldP spid="4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Overfitting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913" y="1690688"/>
            <a:ext cx="6612470" cy="442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899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/>
              <a:t>Assumptions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sz="quarter" idx="1"/>
          </p:nvPr>
        </p:nvSpPr>
        <p:spPr>
          <a:xfrm>
            <a:off x="406400" y="1371601"/>
            <a:ext cx="11379200" cy="45261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marL="533398" indent="-457200">
              <a:spcBef>
                <a:spcPts val="640"/>
              </a:spcBef>
            </a:pPr>
            <a:r>
              <a:rPr lang="en-US" dirty="0">
                <a:solidFill>
                  <a:schemeClr val="dk1"/>
                </a:solidFill>
                <a:sym typeface="Calibri"/>
              </a:rPr>
              <a:t>Temptation for overfitting</a:t>
            </a:r>
          </a:p>
          <a:p>
            <a:pPr marL="899149" lvl="1" indent="-457200">
              <a:spcBef>
                <a:spcPts val="640"/>
              </a:spcBef>
            </a:pPr>
            <a:r>
              <a:rPr lang="en-US" dirty="0">
                <a:solidFill>
                  <a:schemeClr val="dk1"/>
                </a:solidFill>
                <a:sym typeface="Calibri"/>
              </a:rPr>
              <a:t>The number of terms in the model should not exceed the number of observations</a:t>
            </a:r>
          </a:p>
          <a:p>
            <a:pPr marL="899149" lvl="1" indent="-457200">
              <a:spcBef>
                <a:spcPts val="640"/>
              </a:spcBef>
            </a:pPr>
            <a:r>
              <a:rPr lang="en-US" dirty="0">
                <a:solidFill>
                  <a:schemeClr val="dk1"/>
                </a:solidFill>
                <a:sym typeface="Calibri"/>
              </a:rPr>
              <a:t>Consider ecologically-relevant environmental variables to include</a:t>
            </a:r>
          </a:p>
          <a:p>
            <a:pPr marL="533398" indent="-457200">
              <a:spcBef>
                <a:spcPts val="640"/>
              </a:spcBef>
            </a:pPr>
            <a:r>
              <a:rPr lang="en-US" dirty="0">
                <a:solidFill>
                  <a:schemeClr val="dk1"/>
                </a:solidFill>
                <a:sym typeface="Calibri"/>
              </a:rPr>
              <a:t>Potential observation bias</a:t>
            </a:r>
            <a:endParaRPr lang="en-US" sz="2400" dirty="0">
              <a:solidFill>
                <a:schemeClr val="dk1"/>
              </a:solidFill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0890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085" y="120764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Observation bias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42"/>
          <a:stretch/>
        </p:blipFill>
        <p:spPr>
          <a:xfrm>
            <a:off x="38101" y="1193800"/>
            <a:ext cx="5854700" cy="47912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0" y="1505952"/>
            <a:ext cx="6069160" cy="38460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13601" y="5503761"/>
            <a:ext cx="3922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</a:rPr>
              <a:t>Population density, 2010 US Census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844" y="4407198"/>
            <a:ext cx="2257113" cy="119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41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sym typeface="Calibri"/>
              </a:rPr>
              <a:t>Enhance your data!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777815" y="1397478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Trim or systematically reduce your points based on known biases</a:t>
            </a:r>
          </a:p>
          <a:p>
            <a:r>
              <a:rPr lang="en-US" dirty="0"/>
              <a:t>Several methods to generate “pseudo-absences”</a:t>
            </a:r>
          </a:p>
          <a:p>
            <a:pPr lvl="1"/>
            <a:r>
              <a:rPr lang="en-US" dirty="0"/>
              <a:t>Entire range/study area</a:t>
            </a:r>
          </a:p>
          <a:p>
            <a:pPr lvl="1"/>
            <a:r>
              <a:rPr lang="en-US" dirty="0"/>
              <a:t>Within some specified distance of each observation</a:t>
            </a:r>
          </a:p>
          <a:p>
            <a:pPr lvl="1"/>
            <a:r>
              <a:rPr lang="en-US" dirty="0"/>
              <a:t>Constrained by environmental variables</a:t>
            </a:r>
          </a:p>
          <a:p>
            <a:r>
              <a:rPr lang="en-US" dirty="0"/>
              <a:t>Place random points from the background around your observations</a:t>
            </a:r>
          </a:p>
          <a:p>
            <a:pPr lvl="1"/>
            <a:r>
              <a:rPr lang="en-US" dirty="0"/>
              <a:t>Points similar based on the climatic/biological datasets, but where no observation occurred</a:t>
            </a:r>
          </a:p>
          <a:p>
            <a:pPr marL="365751" lvl="1" indent="0">
              <a:buNone/>
            </a:pPr>
            <a:endParaRPr lang="en-US" sz="2667" dirty="0"/>
          </a:p>
          <a:p>
            <a:pPr lvl="1"/>
            <a:endParaRPr lang="en-US" sz="2667" dirty="0"/>
          </a:p>
          <a:p>
            <a:pPr marL="365751" lvl="1" indent="0">
              <a:buNone/>
            </a:pPr>
            <a:endParaRPr lang="en-US" sz="2667" dirty="0"/>
          </a:p>
          <a:p>
            <a:pPr marL="365751" lvl="1" indent="0">
              <a:buNone/>
            </a:pPr>
            <a:endParaRPr lang="en-US" sz="2667" dirty="0"/>
          </a:p>
          <a:p>
            <a:pPr>
              <a:buFont typeface="Arial" panose="020B0604020202020204" pitchFamily="34" charset="0"/>
              <a:buChar char="•"/>
            </a:pPr>
            <a:endParaRPr lang="en-US" sz="2667" dirty="0"/>
          </a:p>
        </p:txBody>
      </p:sp>
    </p:spTree>
    <p:extLst>
      <p:ext uri="{BB962C8B-B14F-4D97-AF65-F5344CB8AC3E}">
        <p14:creationId xmlns:p14="http://schemas.microsoft.com/office/powerpoint/2010/main" val="4054411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/>
              <a:t>Assumptions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sz="quarter" idx="1"/>
          </p:nvPr>
        </p:nvSpPr>
        <p:spPr>
          <a:xfrm>
            <a:off x="406400" y="1371601"/>
            <a:ext cx="11379200" cy="45261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marL="533398" indent="-457200">
              <a:spcBef>
                <a:spcPts val="640"/>
              </a:spcBef>
            </a:pPr>
            <a:r>
              <a:rPr lang="en-US" dirty="0">
                <a:solidFill>
                  <a:schemeClr val="dk1"/>
                </a:solidFill>
                <a:sym typeface="Calibri"/>
              </a:rPr>
              <a:t>Temptation for overfitting</a:t>
            </a:r>
          </a:p>
          <a:p>
            <a:pPr marL="899149" lvl="1" indent="-457200">
              <a:spcBef>
                <a:spcPts val="640"/>
              </a:spcBef>
            </a:pPr>
            <a:r>
              <a:rPr lang="en-US" dirty="0">
                <a:solidFill>
                  <a:schemeClr val="dk1"/>
                </a:solidFill>
                <a:sym typeface="Calibri"/>
              </a:rPr>
              <a:t>The number of terms in the model should not exceed the number of observations</a:t>
            </a:r>
          </a:p>
          <a:p>
            <a:pPr marL="899149" lvl="1" indent="-457200">
              <a:spcBef>
                <a:spcPts val="640"/>
              </a:spcBef>
            </a:pPr>
            <a:r>
              <a:rPr lang="en-US" dirty="0">
                <a:solidFill>
                  <a:schemeClr val="dk1"/>
                </a:solidFill>
                <a:sym typeface="Calibri"/>
              </a:rPr>
              <a:t>Consider ecologically-relevant environmental variables to include</a:t>
            </a:r>
          </a:p>
          <a:p>
            <a:pPr marL="533398" indent="-457200">
              <a:spcBef>
                <a:spcPts val="640"/>
              </a:spcBef>
            </a:pPr>
            <a:r>
              <a:rPr lang="en-US" dirty="0">
                <a:solidFill>
                  <a:schemeClr val="dk1"/>
                </a:solidFill>
                <a:sym typeface="Calibri"/>
              </a:rPr>
              <a:t>Potential observation bias</a:t>
            </a:r>
          </a:p>
          <a:p>
            <a:pPr marL="533398" indent="-457200">
              <a:spcBef>
                <a:spcPts val="640"/>
              </a:spcBef>
            </a:pPr>
            <a:r>
              <a:rPr lang="en-US" dirty="0">
                <a:solidFill>
                  <a:schemeClr val="dk1"/>
                </a:solidFill>
                <a:sym typeface="Calibri"/>
              </a:rPr>
              <a:t>Qualify any extrapolation you make</a:t>
            </a: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7633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/>
              <a:t>Extrapolation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sz="quarter" idx="1"/>
          </p:nvPr>
        </p:nvSpPr>
        <p:spPr>
          <a:xfrm>
            <a:off x="406400" y="1371601"/>
            <a:ext cx="11379200" cy="45261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394369"/>
            <a:ext cx="4978400" cy="448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22" y="1371601"/>
            <a:ext cx="4518212" cy="406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9652000" y="3835401"/>
            <a:ext cx="1422400" cy="1602591"/>
          </a:xfrm>
          <a:prstGeom prst="rect">
            <a:avLst/>
          </a:prstGeom>
          <a:noFill/>
          <a:ln w="57150">
            <a:solidFill>
              <a:schemeClr val="tx1"/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272298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/>
              <a:t>Assumptions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sz="quarter" idx="1"/>
          </p:nvPr>
        </p:nvSpPr>
        <p:spPr>
          <a:xfrm>
            <a:off x="406400" y="1371601"/>
            <a:ext cx="11379200" cy="45261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marL="533398" indent="-457200">
              <a:spcBef>
                <a:spcPts val="640"/>
              </a:spcBef>
            </a:pPr>
            <a:r>
              <a:rPr lang="en-US" dirty="0">
                <a:solidFill>
                  <a:schemeClr val="dk1"/>
                </a:solidFill>
                <a:sym typeface="Calibri"/>
              </a:rPr>
              <a:t>Temptation for overfitting</a:t>
            </a:r>
          </a:p>
          <a:p>
            <a:pPr marL="784849" lvl="1" indent="-342900">
              <a:spcBef>
                <a:spcPts val="640"/>
              </a:spcBef>
            </a:pPr>
            <a:r>
              <a:rPr lang="en-US" dirty="0">
                <a:solidFill>
                  <a:schemeClr val="dk1"/>
                </a:solidFill>
                <a:sym typeface="Calibri"/>
              </a:rPr>
              <a:t>The number of terms in the model should not exceed the number of observations</a:t>
            </a:r>
          </a:p>
          <a:p>
            <a:pPr marL="784849" lvl="1" indent="-342900">
              <a:spcBef>
                <a:spcPts val="640"/>
              </a:spcBef>
            </a:pPr>
            <a:r>
              <a:rPr lang="en-US" dirty="0">
                <a:solidFill>
                  <a:schemeClr val="dk1"/>
                </a:solidFill>
                <a:sym typeface="Calibri"/>
              </a:rPr>
              <a:t>Consider ecologically-relevant environmental variables to include</a:t>
            </a:r>
          </a:p>
          <a:p>
            <a:pPr marL="533398" indent="-457200">
              <a:spcBef>
                <a:spcPts val="640"/>
              </a:spcBef>
            </a:pPr>
            <a:r>
              <a:rPr lang="en-US" dirty="0">
                <a:solidFill>
                  <a:schemeClr val="dk1"/>
                </a:solidFill>
                <a:sym typeface="Calibri"/>
              </a:rPr>
              <a:t>Potential observation bias</a:t>
            </a:r>
            <a:endParaRPr lang="en-US" sz="2400" dirty="0">
              <a:solidFill>
                <a:schemeClr val="dk1"/>
              </a:solidFill>
              <a:sym typeface="Calibri"/>
            </a:endParaRPr>
          </a:p>
          <a:p>
            <a:pPr marL="533398" indent="-457200">
              <a:spcBef>
                <a:spcPts val="640"/>
              </a:spcBef>
            </a:pPr>
            <a:r>
              <a:rPr lang="en-US" dirty="0">
                <a:solidFill>
                  <a:schemeClr val="dk1"/>
                </a:solidFill>
                <a:sym typeface="Calibri"/>
              </a:rPr>
              <a:t>Qualify extrapolation (have a good reason, i.e., translocation site)</a:t>
            </a:r>
          </a:p>
          <a:p>
            <a:pPr marL="533398" indent="-457200">
              <a:spcBef>
                <a:spcPts val="640"/>
              </a:spcBef>
            </a:pPr>
            <a:r>
              <a:rPr lang="en-US" dirty="0">
                <a:solidFill>
                  <a:schemeClr val="dk1"/>
                </a:solidFill>
                <a:sym typeface="Calibri"/>
              </a:rPr>
              <a:t>Omission &amp; commission errors</a:t>
            </a:r>
            <a:endParaRPr lang="en-US" sz="2400" dirty="0">
              <a:solidFill>
                <a:schemeClr val="dk1"/>
              </a:solidFill>
              <a:sym typeface="Calibri"/>
            </a:endParaRPr>
          </a:p>
          <a:p>
            <a:pPr marL="533387" indent="-457189">
              <a:spcBef>
                <a:spcPts val="640"/>
              </a:spcBef>
            </a:pPr>
            <a:endParaRPr lang="en-US" sz="2933" dirty="0">
              <a:solidFill>
                <a:schemeClr val="dk1"/>
              </a:solidFill>
              <a:sym typeface="Calibri"/>
            </a:endParaRPr>
          </a:p>
          <a:p>
            <a:pPr marL="533387" indent="-457189">
              <a:spcBef>
                <a:spcPts val="640"/>
              </a:spcBef>
            </a:pPr>
            <a:endParaRPr sz="2667" dirty="0">
              <a:solidFill>
                <a:schemeClr val="dk1"/>
              </a:solidFill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0618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1778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Presence only vs. Presence-absence data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sz="quarter" idx="1"/>
          </p:nvPr>
        </p:nvSpPr>
        <p:spPr>
          <a:xfrm>
            <a:off x="609600" y="1397001"/>
            <a:ext cx="9144000" cy="4673599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marL="0" indent="0">
              <a:spcBef>
                <a:spcPts val="0"/>
              </a:spcBef>
              <a:buSzPct val="25000"/>
              <a:buNone/>
            </a:pPr>
            <a:r>
              <a:rPr lang="en-US" sz="2133" b="1" dirty="0">
                <a:solidFill>
                  <a:schemeClr val="dk1"/>
                </a:solidFill>
                <a:sym typeface="Calibri"/>
              </a:rPr>
              <a:t>Example 1: </a:t>
            </a:r>
            <a:r>
              <a:rPr lang="en-US" sz="2133" dirty="0"/>
              <a:t>A National Park office often gets reports from people who have seen wolverines in the park. They keep track of the locations and dates of these sightings.</a:t>
            </a:r>
          </a:p>
          <a:p>
            <a:pPr marL="0" indent="0">
              <a:spcBef>
                <a:spcPts val="533"/>
              </a:spcBef>
              <a:buClr>
                <a:schemeClr val="dk1"/>
              </a:buClr>
              <a:buSzPct val="25000"/>
              <a:buNone/>
            </a:pPr>
            <a:endParaRPr sz="2133" dirty="0">
              <a:solidFill>
                <a:schemeClr val="dk1"/>
              </a:solidFill>
              <a:sym typeface="Calibri"/>
            </a:endParaRPr>
          </a:p>
          <a:p>
            <a:pPr marL="0" indent="0">
              <a:spcBef>
                <a:spcPts val="533"/>
              </a:spcBef>
              <a:buSzPct val="25000"/>
              <a:buNone/>
            </a:pPr>
            <a:r>
              <a:rPr lang="en-US" sz="2133" b="1" dirty="0">
                <a:solidFill>
                  <a:schemeClr val="dk1"/>
                </a:solidFill>
                <a:sym typeface="Calibri"/>
              </a:rPr>
              <a:t>Example 2: </a:t>
            </a:r>
            <a:r>
              <a:rPr lang="en-US" sz="2133" dirty="0"/>
              <a:t>A researcher conducts point counts for birds in the same forest plot every month from May </a:t>
            </a:r>
            <a:r>
              <a:rPr lang="mr-IN" sz="2133" dirty="0"/>
              <a:t>–</a:t>
            </a:r>
            <a:r>
              <a:rPr lang="en-US" sz="2133" dirty="0"/>
              <a:t> July each year. During point counts they make an effort to detect and record every species within the survey window.</a:t>
            </a:r>
          </a:p>
          <a:p>
            <a:pPr marL="0" indent="0">
              <a:spcBef>
                <a:spcPts val="533"/>
              </a:spcBef>
              <a:buClr>
                <a:schemeClr val="dk1"/>
              </a:buClr>
              <a:buSzPct val="25000"/>
              <a:buNone/>
            </a:pPr>
            <a:endParaRPr sz="2133" dirty="0">
              <a:solidFill>
                <a:schemeClr val="dk1"/>
              </a:solidFill>
              <a:sym typeface="Calibri"/>
            </a:endParaRPr>
          </a:p>
          <a:p>
            <a:pPr marL="0" indent="0">
              <a:spcBef>
                <a:spcPts val="533"/>
              </a:spcBef>
              <a:buClr>
                <a:schemeClr val="dk1"/>
              </a:buClr>
              <a:buSzPct val="25000"/>
              <a:buNone/>
            </a:pPr>
            <a:r>
              <a:rPr lang="en-US" sz="2133" b="1" dirty="0">
                <a:solidFill>
                  <a:schemeClr val="dk1"/>
                </a:solidFill>
                <a:sym typeface="Calibri"/>
              </a:rPr>
              <a:t>Example 3: </a:t>
            </a:r>
            <a:r>
              <a:rPr lang="en-US" sz="2133" dirty="0">
                <a:solidFill>
                  <a:schemeClr val="dk1"/>
                </a:solidFill>
                <a:sym typeface="Calibri"/>
              </a:rPr>
              <a:t>A natural history museum has plant specimens that contain information about the location and date of collection.</a:t>
            </a:r>
          </a:p>
          <a:p>
            <a:pPr marL="0" indent="0">
              <a:spcBef>
                <a:spcPts val="533"/>
              </a:spcBef>
              <a:buClr>
                <a:schemeClr val="dk1"/>
              </a:buClr>
              <a:buSzPct val="25000"/>
              <a:buNone/>
            </a:pPr>
            <a:endParaRPr lang="en-US" sz="2133" dirty="0"/>
          </a:p>
          <a:p>
            <a:pPr marL="0" indent="0">
              <a:spcBef>
                <a:spcPts val="533"/>
              </a:spcBef>
              <a:buClr>
                <a:schemeClr val="dk1"/>
              </a:buClr>
              <a:buSzPct val="25000"/>
              <a:buNone/>
            </a:pPr>
            <a:r>
              <a:rPr lang="en-US" sz="2133" b="1" dirty="0">
                <a:solidFill>
                  <a:schemeClr val="dk1"/>
                </a:solidFill>
                <a:sym typeface="Calibri"/>
              </a:rPr>
              <a:t>Example 4: </a:t>
            </a:r>
            <a:r>
              <a:rPr lang="en-US" sz="2133" dirty="0" err="1"/>
              <a:t>iNaturalist</a:t>
            </a:r>
            <a:r>
              <a:rPr lang="en-US" sz="2133" dirty="0"/>
              <a:t> has over 29,000 recorded observations of Monarch butterflies from across their range dating back to 2009.</a:t>
            </a:r>
            <a:endParaRPr lang="en-US" sz="2133" b="1" dirty="0">
              <a:solidFill>
                <a:schemeClr val="dk1"/>
              </a:solidFill>
              <a:sym typeface="Calibri"/>
            </a:endParaRPr>
          </a:p>
          <a:p>
            <a:pPr marL="0" indent="0">
              <a:spcBef>
                <a:spcPts val="533"/>
              </a:spcBef>
              <a:buClr>
                <a:schemeClr val="dk1"/>
              </a:buClr>
              <a:buSzPct val="25000"/>
              <a:buNone/>
            </a:pPr>
            <a:endParaRPr sz="2133" dirty="0">
              <a:solidFill>
                <a:schemeClr val="dk1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36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731" name="Group 3"/>
          <p:cNvGrpSpPr>
            <a:grpSpLocks/>
          </p:cNvGrpSpPr>
          <p:nvPr/>
        </p:nvGrpSpPr>
        <p:grpSpPr bwMode="auto">
          <a:xfrm>
            <a:off x="1030856" y="2032002"/>
            <a:ext cx="8001000" cy="4572000"/>
            <a:chOff x="585" y="1284"/>
            <a:chExt cx="4085" cy="2439"/>
          </a:xfrm>
        </p:grpSpPr>
        <p:sp>
          <p:nvSpPr>
            <p:cNvPr id="73740" name="Freeform 4"/>
            <p:cNvSpPr>
              <a:spLocks/>
            </p:cNvSpPr>
            <p:nvPr/>
          </p:nvSpPr>
          <p:spPr bwMode="auto">
            <a:xfrm>
              <a:off x="585" y="1284"/>
              <a:ext cx="4085" cy="2439"/>
            </a:xfrm>
            <a:custGeom>
              <a:avLst/>
              <a:gdLst>
                <a:gd name="T0" fmla="*/ 243 w 4085"/>
                <a:gd name="T1" fmla="*/ 624 h 2439"/>
                <a:gd name="T2" fmla="*/ 327 w 4085"/>
                <a:gd name="T3" fmla="*/ 624 h 2439"/>
                <a:gd name="T4" fmla="*/ 1371 w 4085"/>
                <a:gd name="T5" fmla="*/ 240 h 2439"/>
                <a:gd name="T6" fmla="*/ 1719 w 4085"/>
                <a:gd name="T7" fmla="*/ 228 h 2439"/>
                <a:gd name="T8" fmla="*/ 1767 w 4085"/>
                <a:gd name="T9" fmla="*/ 192 h 2439"/>
                <a:gd name="T10" fmla="*/ 1983 w 4085"/>
                <a:gd name="T11" fmla="*/ 84 h 2439"/>
                <a:gd name="T12" fmla="*/ 2235 w 4085"/>
                <a:gd name="T13" fmla="*/ 36 h 2439"/>
                <a:gd name="T14" fmla="*/ 2835 w 4085"/>
                <a:gd name="T15" fmla="*/ 192 h 2439"/>
                <a:gd name="T16" fmla="*/ 2907 w 4085"/>
                <a:gd name="T17" fmla="*/ 348 h 2439"/>
                <a:gd name="T18" fmla="*/ 2919 w 4085"/>
                <a:gd name="T19" fmla="*/ 408 h 2439"/>
                <a:gd name="T20" fmla="*/ 3099 w 4085"/>
                <a:gd name="T21" fmla="*/ 456 h 2439"/>
                <a:gd name="T22" fmla="*/ 3315 w 4085"/>
                <a:gd name="T23" fmla="*/ 480 h 2439"/>
                <a:gd name="T24" fmla="*/ 3483 w 4085"/>
                <a:gd name="T25" fmla="*/ 516 h 2439"/>
                <a:gd name="T26" fmla="*/ 3759 w 4085"/>
                <a:gd name="T27" fmla="*/ 660 h 2439"/>
                <a:gd name="T28" fmla="*/ 4047 w 4085"/>
                <a:gd name="T29" fmla="*/ 816 h 2439"/>
                <a:gd name="T30" fmla="*/ 4083 w 4085"/>
                <a:gd name="T31" fmla="*/ 1116 h 2439"/>
                <a:gd name="T32" fmla="*/ 4035 w 4085"/>
                <a:gd name="T33" fmla="*/ 1656 h 2439"/>
                <a:gd name="T34" fmla="*/ 3903 w 4085"/>
                <a:gd name="T35" fmla="*/ 1776 h 2439"/>
                <a:gd name="T36" fmla="*/ 3123 w 4085"/>
                <a:gd name="T37" fmla="*/ 1932 h 2439"/>
                <a:gd name="T38" fmla="*/ 867 w 4085"/>
                <a:gd name="T39" fmla="*/ 1476 h 2439"/>
                <a:gd name="T40" fmla="*/ 855 w 4085"/>
                <a:gd name="T41" fmla="*/ 1308 h 2439"/>
                <a:gd name="T42" fmla="*/ 771 w 4085"/>
                <a:gd name="T43" fmla="*/ 1296 h 2439"/>
                <a:gd name="T44" fmla="*/ 363 w 4085"/>
                <a:gd name="T45" fmla="*/ 1224 h 2439"/>
                <a:gd name="T46" fmla="*/ 255 w 4085"/>
                <a:gd name="T47" fmla="*/ 1200 h 2439"/>
                <a:gd name="T48" fmla="*/ 87 w 4085"/>
                <a:gd name="T49" fmla="*/ 1128 h 2439"/>
                <a:gd name="T50" fmla="*/ 3 w 4085"/>
                <a:gd name="T51" fmla="*/ 924 h 2439"/>
                <a:gd name="T52" fmla="*/ 75 w 4085"/>
                <a:gd name="T53" fmla="*/ 696 h 2439"/>
                <a:gd name="T54" fmla="*/ 183 w 4085"/>
                <a:gd name="T55" fmla="*/ 684 h 2439"/>
                <a:gd name="T56" fmla="*/ 243 w 4085"/>
                <a:gd name="T57" fmla="*/ 624 h 243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085"/>
                <a:gd name="T88" fmla="*/ 0 h 2439"/>
                <a:gd name="T89" fmla="*/ 4085 w 4085"/>
                <a:gd name="T90" fmla="*/ 2439 h 2439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085" h="2439">
                  <a:moveTo>
                    <a:pt x="243" y="624"/>
                  </a:moveTo>
                  <a:cubicBezTo>
                    <a:pt x="271" y="624"/>
                    <a:pt x="299" y="624"/>
                    <a:pt x="327" y="624"/>
                  </a:cubicBezTo>
                  <a:cubicBezTo>
                    <a:pt x="1562" y="24"/>
                    <a:pt x="835" y="195"/>
                    <a:pt x="1371" y="240"/>
                  </a:cubicBezTo>
                  <a:cubicBezTo>
                    <a:pt x="1509" y="268"/>
                    <a:pt x="1488" y="269"/>
                    <a:pt x="1719" y="228"/>
                  </a:cubicBezTo>
                  <a:cubicBezTo>
                    <a:pt x="1739" y="224"/>
                    <a:pt x="1750" y="202"/>
                    <a:pt x="1767" y="192"/>
                  </a:cubicBezTo>
                  <a:cubicBezTo>
                    <a:pt x="1819" y="162"/>
                    <a:pt x="1920" y="105"/>
                    <a:pt x="1983" y="84"/>
                  </a:cubicBezTo>
                  <a:cubicBezTo>
                    <a:pt x="2064" y="57"/>
                    <a:pt x="2151" y="53"/>
                    <a:pt x="2235" y="36"/>
                  </a:cubicBezTo>
                  <a:cubicBezTo>
                    <a:pt x="2519" y="65"/>
                    <a:pt x="2681" y="0"/>
                    <a:pt x="2835" y="192"/>
                  </a:cubicBezTo>
                  <a:cubicBezTo>
                    <a:pt x="2853" y="246"/>
                    <a:pt x="2907" y="348"/>
                    <a:pt x="2907" y="348"/>
                  </a:cubicBezTo>
                  <a:cubicBezTo>
                    <a:pt x="2911" y="368"/>
                    <a:pt x="2909" y="390"/>
                    <a:pt x="2919" y="408"/>
                  </a:cubicBezTo>
                  <a:cubicBezTo>
                    <a:pt x="2945" y="454"/>
                    <a:pt x="3074" y="453"/>
                    <a:pt x="3099" y="456"/>
                  </a:cubicBezTo>
                  <a:cubicBezTo>
                    <a:pt x="3294" y="480"/>
                    <a:pt x="3050" y="456"/>
                    <a:pt x="3315" y="480"/>
                  </a:cubicBezTo>
                  <a:cubicBezTo>
                    <a:pt x="3316" y="480"/>
                    <a:pt x="3450" y="505"/>
                    <a:pt x="3483" y="516"/>
                  </a:cubicBezTo>
                  <a:cubicBezTo>
                    <a:pt x="3584" y="550"/>
                    <a:pt x="3670" y="606"/>
                    <a:pt x="3759" y="660"/>
                  </a:cubicBezTo>
                  <a:cubicBezTo>
                    <a:pt x="3856" y="718"/>
                    <a:pt x="3966" y="735"/>
                    <a:pt x="4047" y="816"/>
                  </a:cubicBezTo>
                  <a:cubicBezTo>
                    <a:pt x="4062" y="908"/>
                    <a:pt x="4085" y="1038"/>
                    <a:pt x="4083" y="1116"/>
                  </a:cubicBezTo>
                  <a:cubicBezTo>
                    <a:pt x="4077" y="1297"/>
                    <a:pt x="4057" y="1477"/>
                    <a:pt x="4035" y="1656"/>
                  </a:cubicBezTo>
                  <a:cubicBezTo>
                    <a:pt x="4028" y="1715"/>
                    <a:pt x="3953" y="1744"/>
                    <a:pt x="3903" y="1776"/>
                  </a:cubicBezTo>
                  <a:cubicBezTo>
                    <a:pt x="3592" y="1972"/>
                    <a:pt x="3548" y="1921"/>
                    <a:pt x="3123" y="1932"/>
                  </a:cubicBezTo>
                  <a:cubicBezTo>
                    <a:pt x="2507" y="1928"/>
                    <a:pt x="1060" y="2439"/>
                    <a:pt x="867" y="1476"/>
                  </a:cubicBezTo>
                  <a:cubicBezTo>
                    <a:pt x="863" y="1420"/>
                    <a:pt x="881" y="1358"/>
                    <a:pt x="855" y="1308"/>
                  </a:cubicBezTo>
                  <a:cubicBezTo>
                    <a:pt x="842" y="1283"/>
                    <a:pt x="799" y="1302"/>
                    <a:pt x="771" y="1296"/>
                  </a:cubicBezTo>
                  <a:cubicBezTo>
                    <a:pt x="422" y="1219"/>
                    <a:pt x="650" y="1245"/>
                    <a:pt x="363" y="1224"/>
                  </a:cubicBezTo>
                  <a:cubicBezTo>
                    <a:pt x="328" y="1218"/>
                    <a:pt x="288" y="1215"/>
                    <a:pt x="255" y="1200"/>
                  </a:cubicBezTo>
                  <a:cubicBezTo>
                    <a:pt x="96" y="1126"/>
                    <a:pt x="187" y="1153"/>
                    <a:pt x="87" y="1128"/>
                  </a:cubicBezTo>
                  <a:cubicBezTo>
                    <a:pt x="25" y="1066"/>
                    <a:pt x="24" y="1006"/>
                    <a:pt x="3" y="924"/>
                  </a:cubicBezTo>
                  <a:cubicBezTo>
                    <a:pt x="7" y="881"/>
                    <a:pt x="0" y="715"/>
                    <a:pt x="75" y="696"/>
                  </a:cubicBezTo>
                  <a:cubicBezTo>
                    <a:pt x="110" y="687"/>
                    <a:pt x="147" y="688"/>
                    <a:pt x="183" y="684"/>
                  </a:cubicBezTo>
                  <a:cubicBezTo>
                    <a:pt x="201" y="631"/>
                    <a:pt x="184" y="654"/>
                    <a:pt x="243" y="624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73741" name="Freeform 5"/>
            <p:cNvSpPr>
              <a:spLocks/>
            </p:cNvSpPr>
            <p:nvPr/>
          </p:nvSpPr>
          <p:spPr bwMode="auto">
            <a:xfrm>
              <a:off x="695" y="1495"/>
              <a:ext cx="3734" cy="1929"/>
            </a:xfrm>
            <a:custGeom>
              <a:avLst/>
              <a:gdLst>
                <a:gd name="T0" fmla="*/ 181 w 3734"/>
                <a:gd name="T1" fmla="*/ 905 h 1929"/>
                <a:gd name="T2" fmla="*/ 193 w 3734"/>
                <a:gd name="T3" fmla="*/ 1109 h 1929"/>
                <a:gd name="T4" fmla="*/ 313 w 3734"/>
                <a:gd name="T5" fmla="*/ 1241 h 1929"/>
                <a:gd name="T6" fmla="*/ 373 w 3734"/>
                <a:gd name="T7" fmla="*/ 1361 h 1929"/>
                <a:gd name="T8" fmla="*/ 529 w 3734"/>
                <a:gd name="T9" fmla="*/ 1373 h 1929"/>
                <a:gd name="T10" fmla="*/ 757 w 3734"/>
                <a:gd name="T11" fmla="*/ 1421 h 1929"/>
                <a:gd name="T12" fmla="*/ 901 w 3734"/>
                <a:gd name="T13" fmla="*/ 1505 h 1929"/>
                <a:gd name="T14" fmla="*/ 1033 w 3734"/>
                <a:gd name="T15" fmla="*/ 1601 h 1929"/>
                <a:gd name="T16" fmla="*/ 1621 w 3734"/>
                <a:gd name="T17" fmla="*/ 1649 h 1929"/>
                <a:gd name="T18" fmla="*/ 1837 w 3734"/>
                <a:gd name="T19" fmla="*/ 1745 h 1929"/>
                <a:gd name="T20" fmla="*/ 1921 w 3734"/>
                <a:gd name="T21" fmla="*/ 1793 h 1929"/>
                <a:gd name="T22" fmla="*/ 2101 w 3734"/>
                <a:gd name="T23" fmla="*/ 1829 h 1929"/>
                <a:gd name="T24" fmla="*/ 2797 w 3734"/>
                <a:gd name="T25" fmla="*/ 1841 h 1929"/>
                <a:gd name="T26" fmla="*/ 2845 w 3734"/>
                <a:gd name="T27" fmla="*/ 1805 h 1929"/>
                <a:gd name="T28" fmla="*/ 2917 w 3734"/>
                <a:gd name="T29" fmla="*/ 1781 h 1929"/>
                <a:gd name="T30" fmla="*/ 3181 w 3734"/>
                <a:gd name="T31" fmla="*/ 1637 h 1929"/>
                <a:gd name="T32" fmla="*/ 3253 w 3734"/>
                <a:gd name="T33" fmla="*/ 1577 h 1929"/>
                <a:gd name="T34" fmla="*/ 3337 w 3734"/>
                <a:gd name="T35" fmla="*/ 1421 h 1929"/>
                <a:gd name="T36" fmla="*/ 3433 w 3734"/>
                <a:gd name="T37" fmla="*/ 1241 h 1929"/>
                <a:gd name="T38" fmla="*/ 3577 w 3734"/>
                <a:gd name="T39" fmla="*/ 785 h 1929"/>
                <a:gd name="T40" fmla="*/ 3301 w 3734"/>
                <a:gd name="T41" fmla="*/ 137 h 1929"/>
                <a:gd name="T42" fmla="*/ 3169 w 3734"/>
                <a:gd name="T43" fmla="*/ 101 h 1929"/>
                <a:gd name="T44" fmla="*/ 3121 w 3734"/>
                <a:gd name="T45" fmla="*/ 77 h 1929"/>
                <a:gd name="T46" fmla="*/ 3013 w 3734"/>
                <a:gd name="T47" fmla="*/ 65 h 1929"/>
                <a:gd name="T48" fmla="*/ 2593 w 3734"/>
                <a:gd name="T49" fmla="*/ 17 h 1929"/>
                <a:gd name="T50" fmla="*/ 2041 w 3734"/>
                <a:gd name="T51" fmla="*/ 53 h 1929"/>
                <a:gd name="T52" fmla="*/ 1993 w 3734"/>
                <a:gd name="T53" fmla="*/ 113 h 1929"/>
                <a:gd name="T54" fmla="*/ 1849 w 3734"/>
                <a:gd name="T55" fmla="*/ 161 h 1929"/>
                <a:gd name="T56" fmla="*/ 817 w 3734"/>
                <a:gd name="T57" fmla="*/ 173 h 1929"/>
                <a:gd name="T58" fmla="*/ 685 w 3734"/>
                <a:gd name="T59" fmla="*/ 221 h 1929"/>
                <a:gd name="T60" fmla="*/ 649 w 3734"/>
                <a:gd name="T61" fmla="*/ 269 h 1929"/>
                <a:gd name="T62" fmla="*/ 565 w 3734"/>
                <a:gd name="T63" fmla="*/ 317 h 1929"/>
                <a:gd name="T64" fmla="*/ 517 w 3734"/>
                <a:gd name="T65" fmla="*/ 353 h 1929"/>
                <a:gd name="T66" fmla="*/ 445 w 3734"/>
                <a:gd name="T67" fmla="*/ 377 h 1929"/>
                <a:gd name="T68" fmla="*/ 241 w 3734"/>
                <a:gd name="T69" fmla="*/ 461 h 1929"/>
                <a:gd name="T70" fmla="*/ 229 w 3734"/>
                <a:gd name="T71" fmla="*/ 509 h 1929"/>
                <a:gd name="T72" fmla="*/ 13 w 3734"/>
                <a:gd name="T73" fmla="*/ 605 h 1929"/>
                <a:gd name="T74" fmla="*/ 25 w 3734"/>
                <a:gd name="T75" fmla="*/ 821 h 1929"/>
                <a:gd name="T76" fmla="*/ 97 w 3734"/>
                <a:gd name="T77" fmla="*/ 833 h 1929"/>
                <a:gd name="T78" fmla="*/ 181 w 3734"/>
                <a:gd name="T79" fmla="*/ 905 h 192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3734"/>
                <a:gd name="T121" fmla="*/ 0 h 1929"/>
                <a:gd name="T122" fmla="*/ 3734 w 3734"/>
                <a:gd name="T123" fmla="*/ 1929 h 192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3734" h="1929">
                  <a:moveTo>
                    <a:pt x="181" y="905"/>
                  </a:moveTo>
                  <a:cubicBezTo>
                    <a:pt x="185" y="973"/>
                    <a:pt x="179" y="1042"/>
                    <a:pt x="193" y="1109"/>
                  </a:cubicBezTo>
                  <a:cubicBezTo>
                    <a:pt x="209" y="1184"/>
                    <a:pt x="275" y="1188"/>
                    <a:pt x="313" y="1241"/>
                  </a:cubicBezTo>
                  <a:cubicBezTo>
                    <a:pt x="325" y="1258"/>
                    <a:pt x="349" y="1355"/>
                    <a:pt x="373" y="1361"/>
                  </a:cubicBezTo>
                  <a:cubicBezTo>
                    <a:pt x="423" y="1374"/>
                    <a:pt x="477" y="1369"/>
                    <a:pt x="529" y="1373"/>
                  </a:cubicBezTo>
                  <a:cubicBezTo>
                    <a:pt x="602" y="1397"/>
                    <a:pt x="681" y="1410"/>
                    <a:pt x="757" y="1421"/>
                  </a:cubicBezTo>
                  <a:cubicBezTo>
                    <a:pt x="805" y="1450"/>
                    <a:pt x="856" y="1473"/>
                    <a:pt x="901" y="1505"/>
                  </a:cubicBezTo>
                  <a:cubicBezTo>
                    <a:pt x="941" y="1534"/>
                    <a:pt x="989" y="1579"/>
                    <a:pt x="1033" y="1601"/>
                  </a:cubicBezTo>
                  <a:cubicBezTo>
                    <a:pt x="1155" y="1662"/>
                    <a:pt x="1597" y="1648"/>
                    <a:pt x="1621" y="1649"/>
                  </a:cubicBezTo>
                  <a:cubicBezTo>
                    <a:pt x="1696" y="1668"/>
                    <a:pt x="1768" y="1711"/>
                    <a:pt x="1837" y="1745"/>
                  </a:cubicBezTo>
                  <a:cubicBezTo>
                    <a:pt x="1890" y="1771"/>
                    <a:pt x="1858" y="1772"/>
                    <a:pt x="1921" y="1793"/>
                  </a:cubicBezTo>
                  <a:cubicBezTo>
                    <a:pt x="1976" y="1811"/>
                    <a:pt x="2044" y="1821"/>
                    <a:pt x="2101" y="1829"/>
                  </a:cubicBezTo>
                  <a:cubicBezTo>
                    <a:pt x="2351" y="1929"/>
                    <a:pt x="2211" y="1882"/>
                    <a:pt x="2797" y="1841"/>
                  </a:cubicBezTo>
                  <a:cubicBezTo>
                    <a:pt x="2817" y="1840"/>
                    <a:pt x="2827" y="1814"/>
                    <a:pt x="2845" y="1805"/>
                  </a:cubicBezTo>
                  <a:cubicBezTo>
                    <a:pt x="2868" y="1794"/>
                    <a:pt x="2893" y="1789"/>
                    <a:pt x="2917" y="1781"/>
                  </a:cubicBezTo>
                  <a:cubicBezTo>
                    <a:pt x="2988" y="1710"/>
                    <a:pt x="3083" y="1661"/>
                    <a:pt x="3181" y="1637"/>
                  </a:cubicBezTo>
                  <a:cubicBezTo>
                    <a:pt x="3203" y="1615"/>
                    <a:pt x="3231" y="1599"/>
                    <a:pt x="3253" y="1577"/>
                  </a:cubicBezTo>
                  <a:cubicBezTo>
                    <a:pt x="3300" y="1530"/>
                    <a:pt x="3306" y="1483"/>
                    <a:pt x="3337" y="1421"/>
                  </a:cubicBezTo>
                  <a:cubicBezTo>
                    <a:pt x="3367" y="1360"/>
                    <a:pt x="3411" y="1306"/>
                    <a:pt x="3433" y="1241"/>
                  </a:cubicBezTo>
                  <a:cubicBezTo>
                    <a:pt x="3483" y="1091"/>
                    <a:pt x="3539" y="938"/>
                    <a:pt x="3577" y="785"/>
                  </a:cubicBezTo>
                  <a:cubicBezTo>
                    <a:pt x="3565" y="179"/>
                    <a:pt x="3734" y="162"/>
                    <a:pt x="3301" y="137"/>
                  </a:cubicBezTo>
                  <a:cubicBezTo>
                    <a:pt x="3259" y="126"/>
                    <a:pt x="3210" y="116"/>
                    <a:pt x="3169" y="101"/>
                  </a:cubicBezTo>
                  <a:cubicBezTo>
                    <a:pt x="3152" y="95"/>
                    <a:pt x="3138" y="81"/>
                    <a:pt x="3121" y="77"/>
                  </a:cubicBezTo>
                  <a:cubicBezTo>
                    <a:pt x="3086" y="69"/>
                    <a:pt x="3049" y="69"/>
                    <a:pt x="3013" y="65"/>
                  </a:cubicBezTo>
                  <a:cubicBezTo>
                    <a:pt x="2819" y="0"/>
                    <a:pt x="3064" y="33"/>
                    <a:pt x="2593" y="17"/>
                  </a:cubicBezTo>
                  <a:cubicBezTo>
                    <a:pt x="2409" y="29"/>
                    <a:pt x="2225" y="38"/>
                    <a:pt x="2041" y="53"/>
                  </a:cubicBezTo>
                  <a:cubicBezTo>
                    <a:pt x="1955" y="60"/>
                    <a:pt x="2053" y="66"/>
                    <a:pt x="1993" y="113"/>
                  </a:cubicBezTo>
                  <a:cubicBezTo>
                    <a:pt x="1967" y="134"/>
                    <a:pt x="1889" y="151"/>
                    <a:pt x="1849" y="161"/>
                  </a:cubicBezTo>
                  <a:cubicBezTo>
                    <a:pt x="1462" y="141"/>
                    <a:pt x="1274" y="150"/>
                    <a:pt x="817" y="173"/>
                  </a:cubicBezTo>
                  <a:cubicBezTo>
                    <a:pt x="791" y="180"/>
                    <a:pt x="713" y="197"/>
                    <a:pt x="685" y="221"/>
                  </a:cubicBezTo>
                  <a:cubicBezTo>
                    <a:pt x="670" y="234"/>
                    <a:pt x="665" y="257"/>
                    <a:pt x="649" y="269"/>
                  </a:cubicBezTo>
                  <a:cubicBezTo>
                    <a:pt x="624" y="289"/>
                    <a:pt x="592" y="300"/>
                    <a:pt x="565" y="317"/>
                  </a:cubicBezTo>
                  <a:cubicBezTo>
                    <a:pt x="548" y="328"/>
                    <a:pt x="535" y="344"/>
                    <a:pt x="517" y="353"/>
                  </a:cubicBezTo>
                  <a:cubicBezTo>
                    <a:pt x="494" y="364"/>
                    <a:pt x="469" y="369"/>
                    <a:pt x="445" y="377"/>
                  </a:cubicBezTo>
                  <a:cubicBezTo>
                    <a:pt x="375" y="400"/>
                    <a:pt x="311" y="438"/>
                    <a:pt x="241" y="461"/>
                  </a:cubicBezTo>
                  <a:cubicBezTo>
                    <a:pt x="237" y="477"/>
                    <a:pt x="241" y="497"/>
                    <a:pt x="229" y="509"/>
                  </a:cubicBezTo>
                  <a:cubicBezTo>
                    <a:pt x="171" y="567"/>
                    <a:pt x="89" y="586"/>
                    <a:pt x="13" y="605"/>
                  </a:cubicBezTo>
                  <a:cubicBezTo>
                    <a:pt x="17" y="677"/>
                    <a:pt x="0" y="753"/>
                    <a:pt x="25" y="821"/>
                  </a:cubicBezTo>
                  <a:cubicBezTo>
                    <a:pt x="33" y="844"/>
                    <a:pt x="76" y="821"/>
                    <a:pt x="97" y="833"/>
                  </a:cubicBezTo>
                  <a:cubicBezTo>
                    <a:pt x="225" y="908"/>
                    <a:pt x="129" y="905"/>
                    <a:pt x="181" y="905"/>
                  </a:cubicBezTo>
                  <a:close/>
                </a:path>
              </a:pathLst>
            </a:custGeom>
            <a:solidFill>
              <a:srgbClr val="FF0000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400"/>
            </a:p>
          </p:txBody>
        </p:sp>
      </p:grpSp>
      <p:sp>
        <p:nvSpPr>
          <p:cNvPr id="73732" name="Text Box 6"/>
          <p:cNvSpPr txBox="1">
            <a:spLocks noChangeArrowheads="1"/>
          </p:cNvSpPr>
          <p:nvPr/>
        </p:nvSpPr>
        <p:spPr bwMode="auto">
          <a:xfrm>
            <a:off x="6318980" y="1281070"/>
            <a:ext cx="4219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2400" b="1">
                <a:solidFill>
                  <a:srgbClr val="FF0000"/>
                </a:solidFill>
                <a:latin typeface="Times New Roman" pitchFamily="18" charset="0"/>
              </a:rPr>
              <a:t>Actual geographic distribution</a:t>
            </a:r>
          </a:p>
        </p:txBody>
      </p:sp>
      <p:sp>
        <p:nvSpPr>
          <p:cNvPr id="73733" name="Text Box 7"/>
          <p:cNvSpPr txBox="1">
            <a:spLocks noChangeArrowheads="1"/>
          </p:cNvSpPr>
          <p:nvPr/>
        </p:nvSpPr>
        <p:spPr bwMode="auto">
          <a:xfrm>
            <a:off x="574964" y="1472566"/>
            <a:ext cx="46049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</a:rPr>
              <a:t>Predicted geographic distribution</a:t>
            </a:r>
          </a:p>
        </p:txBody>
      </p:sp>
      <p:sp>
        <p:nvSpPr>
          <p:cNvPr id="73734" name="Line 8"/>
          <p:cNvSpPr>
            <a:spLocks noChangeShapeType="1"/>
          </p:cNvSpPr>
          <p:nvPr/>
        </p:nvSpPr>
        <p:spPr bwMode="auto">
          <a:xfrm flipH="1">
            <a:off x="6166580" y="1504112"/>
            <a:ext cx="152400" cy="6096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400"/>
          </a:p>
        </p:txBody>
      </p:sp>
      <p:sp>
        <p:nvSpPr>
          <p:cNvPr id="73735" name="Line 9"/>
          <p:cNvSpPr>
            <a:spLocks noChangeShapeType="1"/>
          </p:cNvSpPr>
          <p:nvPr/>
        </p:nvSpPr>
        <p:spPr bwMode="auto">
          <a:xfrm>
            <a:off x="3429000" y="2057400"/>
            <a:ext cx="339436" cy="796636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400"/>
          </a:p>
        </p:txBody>
      </p:sp>
      <p:sp>
        <p:nvSpPr>
          <p:cNvPr id="73736" name="Text Box 10"/>
          <p:cNvSpPr txBox="1">
            <a:spLocks noChangeArrowheads="1"/>
          </p:cNvSpPr>
          <p:nvPr/>
        </p:nvSpPr>
        <p:spPr bwMode="auto">
          <a:xfrm>
            <a:off x="355464" y="5419004"/>
            <a:ext cx="24577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2400" b="1" dirty="0"/>
              <a:t>Overprediction,</a:t>
            </a:r>
          </a:p>
          <a:p>
            <a:r>
              <a:rPr lang="en-US" sz="2400" b="1" dirty="0"/>
              <a:t>or Commission</a:t>
            </a:r>
          </a:p>
        </p:txBody>
      </p:sp>
      <p:sp>
        <p:nvSpPr>
          <p:cNvPr id="73737" name="Line 11"/>
          <p:cNvSpPr>
            <a:spLocks noChangeShapeType="1"/>
          </p:cNvSpPr>
          <p:nvPr/>
        </p:nvSpPr>
        <p:spPr bwMode="auto">
          <a:xfrm flipV="1">
            <a:off x="1618962" y="4980491"/>
            <a:ext cx="304800" cy="533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400"/>
          </a:p>
        </p:txBody>
      </p:sp>
      <p:sp>
        <p:nvSpPr>
          <p:cNvPr id="73738" name="Text Box 12"/>
          <p:cNvSpPr txBox="1">
            <a:spLocks noChangeArrowheads="1"/>
          </p:cNvSpPr>
          <p:nvPr/>
        </p:nvSpPr>
        <p:spPr bwMode="auto">
          <a:xfrm>
            <a:off x="9434713" y="4991525"/>
            <a:ext cx="264527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2400" b="1" dirty="0"/>
              <a:t>Underprediction,</a:t>
            </a:r>
          </a:p>
          <a:p>
            <a:r>
              <a:rPr lang="en-US" sz="2400" b="1" dirty="0"/>
              <a:t>or Omission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73739" name="Line 13"/>
          <p:cNvSpPr>
            <a:spLocks noChangeShapeType="1"/>
          </p:cNvSpPr>
          <p:nvPr/>
        </p:nvSpPr>
        <p:spPr bwMode="auto">
          <a:xfrm flipH="1" flipV="1">
            <a:off x="8962682" y="4912025"/>
            <a:ext cx="472029" cy="46166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400"/>
          </a:p>
        </p:txBody>
      </p:sp>
      <p:sp>
        <p:nvSpPr>
          <p:cNvPr id="14" name="Shape 100"/>
          <p:cNvSpPr txBox="1">
            <a:spLocks/>
          </p:cNvSpPr>
          <p:nvPr/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400" dirty="0">
                <a:solidFill>
                  <a:schemeClr val="tx1"/>
                </a:solidFill>
              </a:rPr>
              <a:t>Omission and commission error</a:t>
            </a:r>
            <a:endParaRPr lang="en-US" sz="4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6234699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130" y="1047601"/>
            <a:ext cx="7221804" cy="5248464"/>
          </a:xfrm>
          <a:prstGeom prst="rect">
            <a:avLst/>
          </a:prstGeom>
        </p:spPr>
      </p:pic>
      <p:sp>
        <p:nvSpPr>
          <p:cNvPr id="73733" name="Text Box 7"/>
          <p:cNvSpPr txBox="1">
            <a:spLocks noChangeArrowheads="1"/>
          </p:cNvSpPr>
          <p:nvPr/>
        </p:nvSpPr>
        <p:spPr bwMode="auto">
          <a:xfrm>
            <a:off x="707071" y="2841291"/>
            <a:ext cx="19177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2400" b="1" dirty="0">
                <a:latin typeface="Times New Roman" pitchFamily="18" charset="0"/>
              </a:rPr>
              <a:t>Predicted geographic distribution</a:t>
            </a:r>
          </a:p>
        </p:txBody>
      </p:sp>
      <p:sp>
        <p:nvSpPr>
          <p:cNvPr id="73735" name="Line 9"/>
          <p:cNvSpPr>
            <a:spLocks noChangeShapeType="1"/>
          </p:cNvSpPr>
          <p:nvPr/>
        </p:nvSpPr>
        <p:spPr bwMode="auto">
          <a:xfrm flipV="1">
            <a:off x="2358375" y="3327400"/>
            <a:ext cx="486427" cy="34443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400"/>
          </a:p>
        </p:txBody>
      </p:sp>
      <p:sp>
        <p:nvSpPr>
          <p:cNvPr id="73736" name="Text Box 10"/>
          <p:cNvSpPr txBox="1">
            <a:spLocks noChangeArrowheads="1"/>
          </p:cNvSpPr>
          <p:nvPr/>
        </p:nvSpPr>
        <p:spPr bwMode="auto">
          <a:xfrm>
            <a:off x="4194973" y="3769545"/>
            <a:ext cx="30564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1600" b="1" dirty="0" err="1"/>
              <a:t>Overprediction</a:t>
            </a:r>
            <a:r>
              <a:rPr lang="en-US" sz="1600" b="1" dirty="0"/>
              <a:t>,</a:t>
            </a:r>
          </a:p>
          <a:p>
            <a:r>
              <a:rPr lang="en-US" sz="1600" b="1" dirty="0"/>
              <a:t>or Commission?</a:t>
            </a:r>
          </a:p>
        </p:txBody>
      </p:sp>
      <p:sp>
        <p:nvSpPr>
          <p:cNvPr id="73738" name="Text Box 12"/>
          <p:cNvSpPr txBox="1">
            <a:spLocks noChangeArrowheads="1"/>
          </p:cNvSpPr>
          <p:nvPr/>
        </p:nvSpPr>
        <p:spPr bwMode="auto">
          <a:xfrm>
            <a:off x="3067079" y="1293898"/>
            <a:ext cx="194666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1600" b="1" dirty="0" err="1"/>
              <a:t>Underprediction</a:t>
            </a:r>
            <a:r>
              <a:rPr lang="en-US" sz="1600" b="1" dirty="0"/>
              <a:t>,</a:t>
            </a:r>
          </a:p>
          <a:p>
            <a:r>
              <a:rPr lang="en-US" sz="1600" b="1" dirty="0"/>
              <a:t>or Omission</a:t>
            </a:r>
            <a:endParaRPr lang="en-US" sz="1600" dirty="0">
              <a:latin typeface="Times New Roman" pitchFamily="18" charset="0"/>
            </a:endParaRPr>
          </a:p>
        </p:txBody>
      </p:sp>
      <p:sp>
        <p:nvSpPr>
          <p:cNvPr id="73739" name="Line 13"/>
          <p:cNvSpPr>
            <a:spLocks noChangeShapeType="1"/>
          </p:cNvSpPr>
          <p:nvPr/>
        </p:nvSpPr>
        <p:spPr bwMode="auto">
          <a:xfrm flipH="1">
            <a:off x="2624771" y="1440183"/>
            <a:ext cx="442308" cy="11006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400"/>
          </a:p>
        </p:txBody>
      </p:sp>
      <p:sp>
        <p:nvSpPr>
          <p:cNvPr id="14" name="Shape 100"/>
          <p:cNvSpPr txBox="1">
            <a:spLocks/>
          </p:cNvSpPr>
          <p:nvPr/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400" dirty="0">
                <a:solidFill>
                  <a:schemeClr val="tx1"/>
                </a:solidFill>
              </a:rPr>
              <a:t>Omission and commission error</a:t>
            </a:r>
            <a:endParaRPr lang="en-US" sz="44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673127" y="1225009"/>
            <a:ext cx="521407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sz="2200" dirty="0"/>
              <a:t>Threshold statistics you might run into if you use a subset of data to test the models:</a:t>
            </a:r>
          </a:p>
          <a:p>
            <a:pPr eaLnBrk="1" hangingPunct="1">
              <a:buFontTx/>
              <a:buChar char="-"/>
            </a:pPr>
            <a:endParaRPr lang="en-US" sz="2200" dirty="0"/>
          </a:p>
          <a:p>
            <a:pPr eaLnBrk="1" hangingPunct="1">
              <a:buFontTx/>
              <a:buChar char="-"/>
            </a:pPr>
            <a:r>
              <a:rPr lang="en-US" sz="2200" dirty="0"/>
              <a:t>true positive (TP) rate (TPR) = TP/P </a:t>
            </a:r>
          </a:p>
          <a:p>
            <a:pPr eaLnBrk="1" hangingPunct="1">
              <a:buFontTx/>
              <a:buChar char="-"/>
            </a:pPr>
            <a:r>
              <a:rPr lang="en-US" sz="2200" dirty="0"/>
              <a:t>false positive rate (FPR) =FP/N</a:t>
            </a:r>
          </a:p>
          <a:p>
            <a:pPr eaLnBrk="1" hangingPunct="1">
              <a:buFontTx/>
              <a:buChar char="-"/>
            </a:pPr>
            <a:r>
              <a:rPr lang="en-US" sz="2200" dirty="0"/>
              <a:t>accuracy (ACC) = (TP + TN) / (P + N) </a:t>
            </a:r>
          </a:p>
          <a:p>
            <a:pPr eaLnBrk="1" hangingPunct="1">
              <a:buFontTx/>
              <a:buChar char="-"/>
            </a:pPr>
            <a:endParaRPr lang="en-US" sz="2200" dirty="0"/>
          </a:p>
          <a:p>
            <a:pPr eaLnBrk="1" hangingPunct="1"/>
            <a:r>
              <a:rPr lang="en-US" sz="2200" dirty="0"/>
              <a:t>Model performance statistics you will run into:</a:t>
            </a:r>
          </a:p>
          <a:p>
            <a:pPr eaLnBrk="1" hangingPunct="1">
              <a:buFontTx/>
              <a:buChar char="-"/>
            </a:pPr>
            <a:r>
              <a:rPr lang="en-US" sz="2200" dirty="0"/>
              <a:t>area under the receiver operating curve (AUC): range 0.5–1.0. Models values &gt;0.9 are considered to have high performance</a:t>
            </a:r>
          </a:p>
        </p:txBody>
      </p:sp>
      <p:sp>
        <p:nvSpPr>
          <p:cNvPr id="17" name="Line 13"/>
          <p:cNvSpPr>
            <a:spLocks noChangeShapeType="1"/>
          </p:cNvSpPr>
          <p:nvPr/>
        </p:nvSpPr>
        <p:spPr bwMode="auto">
          <a:xfrm flipH="1">
            <a:off x="6515377" y="5379993"/>
            <a:ext cx="356477" cy="4905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400"/>
          </a:p>
        </p:txBody>
      </p:sp>
      <p:sp>
        <p:nvSpPr>
          <p:cNvPr id="4" name="Rectangle 3"/>
          <p:cNvSpPr/>
          <p:nvPr/>
        </p:nvSpPr>
        <p:spPr>
          <a:xfrm>
            <a:off x="3415438" y="6056222"/>
            <a:ext cx="6096000" cy="584968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/>
            <a:r>
              <a:rPr lang="en-US" altLang="x-none" sz="1067" dirty="0"/>
              <a:t>Gómez-Ruiz E, Lacher T. (2016) Modelling the potential geographic distribution of an endangered pollination corridor in Mexico and the United States. Diversity and Distributions 23(1): </a:t>
            </a:r>
            <a:r>
              <a:rPr lang="cs-CZ" altLang="x-none" sz="1067" dirty="0"/>
              <a:t>https://</a:t>
            </a:r>
            <a:r>
              <a:rPr lang="cs-CZ" altLang="x-none" sz="1067" dirty="0" err="1"/>
              <a:t>doi.org</a:t>
            </a:r>
            <a:r>
              <a:rPr lang="cs-CZ" altLang="x-none" sz="1067" dirty="0"/>
              <a:t>/10.1111/ddi.12499</a:t>
            </a:r>
            <a:endParaRPr lang="en-US" altLang="x-none" sz="1067" dirty="0"/>
          </a:p>
        </p:txBody>
      </p:sp>
    </p:spTree>
    <p:extLst>
      <p:ext uri="{BB962C8B-B14F-4D97-AF65-F5344CB8AC3E}">
        <p14:creationId xmlns:p14="http://schemas.microsoft.com/office/powerpoint/2010/main" val="129045073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Presence-absence data</a:t>
            </a:r>
          </a:p>
        </p:txBody>
      </p:sp>
    </p:spTree>
    <p:extLst>
      <p:ext uri="{BB962C8B-B14F-4D97-AF65-F5344CB8AC3E}">
        <p14:creationId xmlns:p14="http://schemas.microsoft.com/office/powerpoint/2010/main" val="275572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215" y="309705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Example data sources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sz="quarter" idx="1"/>
          </p:nvPr>
        </p:nvSpPr>
        <p:spPr>
          <a:xfrm>
            <a:off x="838200" y="1728640"/>
            <a:ext cx="10515600" cy="435133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Information about where/when a species was detected AND where/when it was looked for but not found</a:t>
            </a:r>
          </a:p>
          <a:p>
            <a:pPr marL="876286" lvl="1" indent="-342900">
              <a:spcBef>
                <a:spcPts val="0"/>
              </a:spcBef>
            </a:pPr>
            <a:r>
              <a:rPr lang="en-US" dirty="0"/>
              <a:t>Transect surveys</a:t>
            </a:r>
          </a:p>
          <a:p>
            <a:pPr marL="876286" lvl="1" indent="-342900">
              <a:spcBef>
                <a:spcPts val="0"/>
              </a:spcBef>
            </a:pPr>
            <a:r>
              <a:rPr lang="en-US" dirty="0"/>
              <a:t>Point counts</a:t>
            </a:r>
          </a:p>
          <a:p>
            <a:pPr marL="876286" lvl="1" indent="-342900">
              <a:spcBef>
                <a:spcPts val="0"/>
              </a:spcBef>
            </a:pPr>
            <a:r>
              <a:rPr lang="en-US" dirty="0"/>
              <a:t>Any other systematic survey effort</a:t>
            </a:r>
          </a:p>
          <a:p>
            <a:pPr marL="876286" lvl="1" indent="-342900">
              <a:spcBef>
                <a:spcPts val="0"/>
              </a:spcBef>
            </a:pPr>
            <a:r>
              <a:rPr lang="en-US" dirty="0"/>
              <a:t>Complete </a:t>
            </a:r>
            <a:r>
              <a:rPr lang="en-US" dirty="0" err="1"/>
              <a:t>eBird</a:t>
            </a:r>
            <a:r>
              <a:rPr lang="en-US" dirty="0"/>
              <a:t> checklists</a:t>
            </a:r>
          </a:p>
          <a:p>
            <a:pPr marL="1142971" lvl="1" indent="-609585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667" dirty="0"/>
          </a:p>
        </p:txBody>
      </p:sp>
    </p:spTree>
    <p:extLst>
      <p:ext uri="{BB962C8B-B14F-4D97-AF65-F5344CB8AC3E}">
        <p14:creationId xmlns:p14="http://schemas.microsoft.com/office/powerpoint/2010/main" val="1712467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09600" y="29787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/>
              <a:t>Example research questions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sz="quarter" idx="1"/>
          </p:nvPr>
        </p:nvSpPr>
        <p:spPr>
          <a:xfrm>
            <a:off x="406400" y="1468586"/>
            <a:ext cx="11379200" cy="45261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indent="-457189">
              <a:spcBef>
                <a:spcPts val="640"/>
              </a:spcBef>
            </a:pPr>
            <a:r>
              <a:rPr lang="en-US" sz="2667" dirty="0"/>
              <a:t>What habitat characteristics are associated with species presence? </a:t>
            </a:r>
            <a:r>
              <a:rPr lang="en-US" sz="2667" i="1" dirty="0">
                <a:solidFill>
                  <a:schemeClr val="accent1"/>
                </a:solidFill>
              </a:rPr>
              <a:t>(ecological needs)</a:t>
            </a:r>
          </a:p>
          <a:p>
            <a:pPr indent="-457189">
              <a:spcBef>
                <a:spcPts val="640"/>
              </a:spcBef>
            </a:pPr>
            <a:r>
              <a:rPr lang="en-US" sz="2667" dirty="0"/>
              <a:t>What is the distribution of a species in a given area? </a:t>
            </a:r>
            <a:r>
              <a:rPr lang="en-US" sz="2667" i="1" dirty="0">
                <a:solidFill>
                  <a:schemeClr val="accent1"/>
                </a:solidFill>
              </a:rPr>
              <a:t>(Representation, Redundancy)</a:t>
            </a:r>
          </a:p>
          <a:p>
            <a:pPr lvl="1" indent="-380990">
              <a:spcBef>
                <a:spcPts val="533"/>
              </a:spcBef>
            </a:pPr>
            <a:r>
              <a:rPr lang="en-US" dirty="0"/>
              <a:t>How has that distribution shifted over time? (e.g. due to habitat loss, invasive species, etc.) </a:t>
            </a:r>
          </a:p>
          <a:p>
            <a:pPr indent="-457189">
              <a:spcBef>
                <a:spcPts val="640"/>
              </a:spcBef>
            </a:pPr>
            <a:r>
              <a:rPr lang="en-US" sz="2667" dirty="0"/>
              <a:t>What is the extent of the species range?</a:t>
            </a:r>
          </a:p>
          <a:p>
            <a:pPr indent="-457189">
              <a:spcBef>
                <a:spcPts val="640"/>
              </a:spcBef>
            </a:pPr>
            <a:r>
              <a:rPr lang="en-US" sz="2667" dirty="0"/>
              <a:t>To what extent does this species co-occur with other species?</a:t>
            </a:r>
          </a:p>
          <a:p>
            <a:pPr lvl="1" indent="-380990">
              <a:spcBef>
                <a:spcPts val="533"/>
              </a:spcBef>
            </a:pPr>
            <a:r>
              <a:rPr lang="en-US" dirty="0"/>
              <a:t>Species interactions, exclusion, etc.</a:t>
            </a:r>
          </a:p>
          <a:p>
            <a:pPr indent="-457189">
              <a:spcBef>
                <a:spcPts val="640"/>
              </a:spcBef>
            </a:pPr>
            <a:r>
              <a:rPr lang="en-US" sz="2667" dirty="0"/>
              <a:t>How many species are found in this area?</a:t>
            </a: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2667" dirty="0">
              <a:solidFill>
                <a:schemeClr val="dk1"/>
              </a:solidFill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5944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/>
              <a:t>Common analysis approaches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sz="quarter" idx="1"/>
          </p:nvPr>
        </p:nvSpPr>
        <p:spPr>
          <a:xfrm>
            <a:off x="406400" y="1371601"/>
            <a:ext cx="11379200" cy="45261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marL="533387" indent="-457189">
              <a:spcBef>
                <a:spcPts val="640"/>
              </a:spcBef>
            </a:pPr>
            <a:r>
              <a:rPr lang="en-US" dirty="0">
                <a:solidFill>
                  <a:schemeClr val="dk1"/>
                </a:solidFill>
                <a:sym typeface="Calibri"/>
              </a:rPr>
              <a:t>Logistic regression</a:t>
            </a:r>
          </a:p>
          <a:p>
            <a:pPr marL="76198" indent="0">
              <a:spcBef>
                <a:spcPts val="640"/>
              </a:spcBef>
              <a:buNone/>
            </a:pPr>
            <a:endParaRPr lang="en-US" sz="2667" dirty="0"/>
          </a:p>
          <a:p>
            <a:pPr marL="533387" indent="-457189">
              <a:spcBef>
                <a:spcPts val="640"/>
              </a:spcBef>
            </a:pPr>
            <a:endParaRPr lang="en-US" sz="2933" dirty="0">
              <a:solidFill>
                <a:schemeClr val="dk1"/>
              </a:solidFill>
              <a:sym typeface="Calibri"/>
            </a:endParaRPr>
          </a:p>
          <a:p>
            <a:pPr marL="1600160" lvl="2" indent="-457189">
              <a:buFont typeface="Arial" panose="020B0604020202020204" pitchFamily="34" charset="0"/>
              <a:buChar char="•"/>
            </a:pPr>
            <a:endParaRPr lang="en-US" sz="2667" dirty="0"/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2667" dirty="0">
              <a:solidFill>
                <a:schemeClr val="dk1"/>
              </a:solidFill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8421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/>
              <a:t>Logistic regression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sz="quarter" idx="1"/>
          </p:nvPr>
        </p:nvSpPr>
        <p:spPr>
          <a:xfrm>
            <a:off x="406400" y="1371601"/>
            <a:ext cx="11379200" cy="45261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marL="533387" indent="-457189">
              <a:spcBef>
                <a:spcPts val="640"/>
              </a:spcBef>
            </a:pPr>
            <a:r>
              <a:rPr lang="en-US" dirty="0"/>
              <a:t>A type of </a:t>
            </a:r>
            <a:r>
              <a:rPr lang="en-US" b="1" dirty="0"/>
              <a:t>generalized linear model </a:t>
            </a:r>
            <a:r>
              <a:rPr lang="en-US" dirty="0"/>
              <a:t>where the </a:t>
            </a:r>
            <a:r>
              <a:rPr lang="en-US" i="1" dirty="0"/>
              <a:t>y</a:t>
            </a:r>
            <a:r>
              <a:rPr lang="en-US" dirty="0"/>
              <a:t> variable is drawn from the Binomial distribution</a:t>
            </a:r>
          </a:p>
          <a:p>
            <a:pPr marL="1066773" lvl="1" indent="-457189">
              <a:spcBef>
                <a:spcPts val="640"/>
              </a:spcBef>
            </a:pPr>
            <a:r>
              <a:rPr lang="en-US" dirty="0"/>
              <a:t>Response variable consists of 1s and 0s (“successes” and “failures”)</a:t>
            </a:r>
          </a:p>
          <a:p>
            <a:pPr marL="533387" indent="-457189">
              <a:spcBef>
                <a:spcPts val="640"/>
              </a:spcBef>
            </a:pPr>
            <a:r>
              <a:rPr lang="en-US" dirty="0"/>
              <a:t>Forms the basis for many more complex models</a:t>
            </a:r>
          </a:p>
          <a:p>
            <a:pPr marL="1066773" lvl="1" indent="-457189">
              <a:spcBef>
                <a:spcPts val="640"/>
              </a:spcBef>
            </a:pPr>
            <a:r>
              <a:rPr lang="en-US" dirty="0"/>
              <a:t>Occupancy analysis</a:t>
            </a:r>
          </a:p>
          <a:p>
            <a:pPr marL="1066773" lvl="1" indent="-457189">
              <a:spcBef>
                <a:spcPts val="640"/>
              </a:spcBef>
            </a:pPr>
            <a:r>
              <a:rPr lang="en-US" dirty="0"/>
              <a:t>Survival analysis</a:t>
            </a:r>
          </a:p>
          <a:p>
            <a:pPr marL="1066773" lvl="1" indent="-457189">
              <a:spcBef>
                <a:spcPts val="640"/>
              </a:spcBef>
            </a:pPr>
            <a:r>
              <a:rPr lang="en-US" dirty="0"/>
              <a:t>Resource selection</a:t>
            </a:r>
          </a:p>
          <a:p>
            <a:pPr marL="533387" indent="-457189">
              <a:spcBef>
                <a:spcPts val="640"/>
              </a:spcBef>
            </a:pPr>
            <a:endParaRPr lang="en-US" sz="2933" dirty="0">
              <a:solidFill>
                <a:schemeClr val="dk1"/>
              </a:solidFill>
              <a:sym typeface="Calibri"/>
            </a:endParaRPr>
          </a:p>
          <a:p>
            <a:pPr marL="1600160" lvl="2" indent="-457189">
              <a:buFont typeface="Arial" panose="020B0604020202020204" pitchFamily="34" charset="0"/>
              <a:buChar char="•"/>
            </a:pPr>
            <a:endParaRPr lang="en-US" sz="2667" dirty="0"/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2667" dirty="0">
              <a:solidFill>
                <a:schemeClr val="dk1"/>
              </a:solidFill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64027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/>
              <a:t>Common analysis approaches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sz="quarter" idx="1"/>
          </p:nvPr>
        </p:nvSpPr>
        <p:spPr>
          <a:xfrm>
            <a:off x="406400" y="1371601"/>
            <a:ext cx="11379200" cy="45261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marL="533387" indent="-457189">
              <a:spcBef>
                <a:spcPts val="64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sym typeface="Calibri"/>
              </a:rPr>
              <a:t>Logistic regression</a:t>
            </a:r>
          </a:p>
          <a:p>
            <a:pPr marL="533387" indent="-457189">
              <a:spcBef>
                <a:spcPts val="640"/>
              </a:spcBef>
            </a:pPr>
            <a:r>
              <a:rPr lang="en-US" dirty="0">
                <a:solidFill>
                  <a:schemeClr val="dk1"/>
                </a:solidFill>
                <a:sym typeface="Calibri"/>
              </a:rPr>
              <a:t>Site-occupancy models</a:t>
            </a:r>
          </a:p>
          <a:p>
            <a:pPr marL="76198" indent="0">
              <a:spcBef>
                <a:spcPts val="640"/>
              </a:spcBef>
              <a:buNone/>
            </a:pPr>
            <a:endParaRPr lang="en-US" sz="2667" dirty="0"/>
          </a:p>
          <a:p>
            <a:pPr marL="533387" indent="-457189">
              <a:spcBef>
                <a:spcPts val="640"/>
              </a:spcBef>
            </a:pPr>
            <a:endParaRPr lang="en-US" sz="2933" dirty="0">
              <a:solidFill>
                <a:schemeClr val="dk1"/>
              </a:solidFill>
              <a:sym typeface="Calibri"/>
            </a:endParaRPr>
          </a:p>
          <a:p>
            <a:pPr marL="1600160" lvl="2" indent="-457189">
              <a:buFont typeface="Arial" panose="020B0604020202020204" pitchFamily="34" charset="0"/>
              <a:buChar char="•"/>
            </a:pPr>
            <a:endParaRPr lang="en-US" sz="2667" dirty="0"/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2667" dirty="0">
              <a:solidFill>
                <a:schemeClr val="dk1"/>
              </a:solidFill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176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10972800" cy="9906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ea typeface="Calibri"/>
                <a:cs typeface="Calibri"/>
                <a:sym typeface="Calibri"/>
              </a:rPr>
              <a:t>When is occupancy analysis appropriate?</a:t>
            </a:r>
          </a:p>
        </p:txBody>
      </p:sp>
      <p:sp>
        <p:nvSpPr>
          <p:cNvPr id="211" name="Shape 211"/>
          <p:cNvSpPr txBox="1">
            <a:spLocks noGrp="1"/>
          </p:cNvSpPr>
          <p:nvPr>
            <p:ph sz="quarter" idx="1"/>
          </p:nvPr>
        </p:nvSpPr>
        <p:spPr>
          <a:xfrm>
            <a:off x="609600" y="14986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Presence/absence data</a:t>
            </a:r>
          </a:p>
          <a:p>
            <a:pPr>
              <a:spcBef>
                <a:spcPts val="747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Multiple sites</a:t>
            </a:r>
          </a:p>
          <a:p>
            <a:pPr>
              <a:spcBef>
                <a:spcPts val="747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Repeated visits in a </a:t>
            </a:r>
            <a:r>
              <a:rPr lang="en-US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closed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period</a:t>
            </a:r>
          </a:p>
          <a:p>
            <a:pPr marL="952485" lvl="1" indent="-342900">
              <a:spcBef>
                <a:spcPts val="533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sym typeface="Calibri"/>
              </a:rPr>
              <a:t>Assume that true occupancy of a given site does not change between visits</a:t>
            </a:r>
          </a:p>
          <a:p>
            <a:pPr marL="952485" lvl="1" indent="-342900">
              <a:spcBef>
                <a:spcPts val="533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sym typeface="Calibri"/>
              </a:rPr>
              <a:t>Need to be collected within a short enough time-frame for this to be reasonable—depends on species of interest</a:t>
            </a:r>
            <a:endParaRPr lang="en-US" dirty="0"/>
          </a:p>
          <a:p>
            <a:pPr marL="990575" lvl="1" indent="-38099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–"/>
            </a:pPr>
            <a:endParaRPr lang="en-US" sz="2133" dirty="0">
              <a:solidFill>
                <a:schemeClr val="dk1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6235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/>
              <a:t>Sampling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sz="quarter" idx="1"/>
          </p:nvPr>
        </p:nvSpPr>
        <p:spPr>
          <a:xfrm>
            <a:off x="406400" y="1371601"/>
            <a:ext cx="7112000" cy="45261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indent="-457189">
              <a:spcBef>
                <a:spcPts val="0"/>
              </a:spcBef>
            </a:pPr>
            <a:r>
              <a:rPr lang="en-US" dirty="0"/>
              <a:t>Replication is key</a:t>
            </a:r>
          </a:p>
          <a:p>
            <a:pPr lvl="1" indent="-380990"/>
            <a:r>
              <a:rPr lang="en-US" b="1" dirty="0"/>
              <a:t>Spatial</a:t>
            </a:r>
            <a:r>
              <a:rPr lang="en-US" dirty="0"/>
              <a:t> – multiple, randomly selected sites or sampling units within the area of interest</a:t>
            </a:r>
          </a:p>
          <a:p>
            <a:pPr lvl="1" indent="-380990"/>
            <a:r>
              <a:rPr lang="en-US" b="1" dirty="0"/>
              <a:t>Temporal</a:t>
            </a:r>
            <a:r>
              <a:rPr lang="en-US" dirty="0"/>
              <a:t> – repeated visits to each site</a:t>
            </a: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2667" dirty="0">
              <a:solidFill>
                <a:schemeClr val="dk1"/>
              </a:solidFill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620000" y="1295400"/>
            <a:ext cx="3657600" cy="3048000"/>
            <a:chOff x="4953000" y="1676400"/>
            <a:chExt cx="3124200" cy="3048000"/>
          </a:xfrm>
        </p:grpSpPr>
        <p:pic>
          <p:nvPicPr>
            <p:cNvPr id="7" name="Shape 11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53000" y="1676400"/>
              <a:ext cx="3124200" cy="304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Rounded Rectangle 7"/>
            <p:cNvSpPr/>
            <p:nvPr/>
          </p:nvSpPr>
          <p:spPr>
            <a:xfrm>
              <a:off x="5486400" y="1981200"/>
              <a:ext cx="2209800" cy="2438400"/>
            </a:xfrm>
            <a:prstGeom prst="round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Shape 113"/>
            <p:cNvSpPr/>
            <p:nvPr/>
          </p:nvSpPr>
          <p:spPr>
            <a:xfrm>
              <a:off x="5915100" y="21912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Shape 113"/>
            <p:cNvSpPr/>
            <p:nvPr/>
          </p:nvSpPr>
          <p:spPr>
            <a:xfrm>
              <a:off x="6524700" y="29718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Shape 113"/>
            <p:cNvSpPr/>
            <p:nvPr/>
          </p:nvSpPr>
          <p:spPr>
            <a:xfrm>
              <a:off x="5762700" y="28194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Shape 113"/>
            <p:cNvSpPr/>
            <p:nvPr/>
          </p:nvSpPr>
          <p:spPr>
            <a:xfrm>
              <a:off x="7010400" y="26484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Shape 113"/>
            <p:cNvSpPr/>
            <p:nvPr/>
          </p:nvSpPr>
          <p:spPr>
            <a:xfrm>
              <a:off x="6858000" y="38100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Shape 113"/>
            <p:cNvSpPr/>
            <p:nvPr/>
          </p:nvSpPr>
          <p:spPr>
            <a:xfrm>
              <a:off x="5838900" y="36576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047179" y="4635388"/>
            <a:ext cx="1650380" cy="1295400"/>
            <a:chOff x="4953000" y="1676400"/>
            <a:chExt cx="3124200" cy="3048000"/>
          </a:xfrm>
        </p:grpSpPr>
        <p:pic>
          <p:nvPicPr>
            <p:cNvPr id="16" name="Shape 11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53000" y="1676400"/>
              <a:ext cx="3124200" cy="304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Rounded Rectangle 16"/>
            <p:cNvSpPr/>
            <p:nvPr/>
          </p:nvSpPr>
          <p:spPr>
            <a:xfrm>
              <a:off x="5486400" y="1981200"/>
              <a:ext cx="2209800" cy="2438400"/>
            </a:xfrm>
            <a:prstGeom prst="round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Shape 113"/>
            <p:cNvSpPr/>
            <p:nvPr/>
          </p:nvSpPr>
          <p:spPr>
            <a:xfrm>
              <a:off x="5915100" y="21912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Shape 113"/>
            <p:cNvSpPr/>
            <p:nvPr/>
          </p:nvSpPr>
          <p:spPr>
            <a:xfrm>
              <a:off x="6524700" y="29718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Shape 113"/>
            <p:cNvSpPr/>
            <p:nvPr/>
          </p:nvSpPr>
          <p:spPr>
            <a:xfrm>
              <a:off x="5762700" y="28194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Shape 113"/>
            <p:cNvSpPr/>
            <p:nvPr/>
          </p:nvSpPr>
          <p:spPr>
            <a:xfrm>
              <a:off x="7010400" y="26484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Shape 113"/>
            <p:cNvSpPr/>
            <p:nvPr/>
          </p:nvSpPr>
          <p:spPr>
            <a:xfrm>
              <a:off x="6858000" y="38100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Shape 113"/>
            <p:cNvSpPr/>
            <p:nvPr/>
          </p:nvSpPr>
          <p:spPr>
            <a:xfrm>
              <a:off x="5838900" y="36576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389355" y="4639960"/>
            <a:ext cx="1650380" cy="1295400"/>
            <a:chOff x="4953000" y="1676400"/>
            <a:chExt cx="3124200" cy="3048000"/>
          </a:xfrm>
        </p:grpSpPr>
        <p:pic>
          <p:nvPicPr>
            <p:cNvPr id="25" name="Shape 11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53000" y="1676400"/>
              <a:ext cx="3124200" cy="304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Rounded Rectangle 25"/>
            <p:cNvSpPr/>
            <p:nvPr/>
          </p:nvSpPr>
          <p:spPr>
            <a:xfrm>
              <a:off x="5486400" y="1981200"/>
              <a:ext cx="2209800" cy="2438400"/>
            </a:xfrm>
            <a:prstGeom prst="round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7" name="Shape 113"/>
            <p:cNvSpPr/>
            <p:nvPr/>
          </p:nvSpPr>
          <p:spPr>
            <a:xfrm>
              <a:off x="5915100" y="21912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Shape 113"/>
            <p:cNvSpPr/>
            <p:nvPr/>
          </p:nvSpPr>
          <p:spPr>
            <a:xfrm>
              <a:off x="6524700" y="29718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Shape 113"/>
            <p:cNvSpPr/>
            <p:nvPr/>
          </p:nvSpPr>
          <p:spPr>
            <a:xfrm>
              <a:off x="5762700" y="28194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Shape 113"/>
            <p:cNvSpPr/>
            <p:nvPr/>
          </p:nvSpPr>
          <p:spPr>
            <a:xfrm>
              <a:off x="7010400" y="26484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Shape 113"/>
            <p:cNvSpPr/>
            <p:nvPr/>
          </p:nvSpPr>
          <p:spPr>
            <a:xfrm>
              <a:off x="6858000" y="38100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Shape 113"/>
            <p:cNvSpPr/>
            <p:nvPr/>
          </p:nvSpPr>
          <p:spPr>
            <a:xfrm>
              <a:off x="5838900" y="36576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7696819" y="4625863"/>
            <a:ext cx="1650380" cy="1295400"/>
            <a:chOff x="4953000" y="1676400"/>
            <a:chExt cx="3124200" cy="3048000"/>
          </a:xfrm>
        </p:grpSpPr>
        <p:pic>
          <p:nvPicPr>
            <p:cNvPr id="34" name="Shape 11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53000" y="1676400"/>
              <a:ext cx="3124200" cy="304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Rounded Rectangle 34"/>
            <p:cNvSpPr/>
            <p:nvPr/>
          </p:nvSpPr>
          <p:spPr>
            <a:xfrm>
              <a:off x="5486400" y="1981200"/>
              <a:ext cx="2209800" cy="2438400"/>
            </a:xfrm>
            <a:prstGeom prst="round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" name="Shape 113"/>
            <p:cNvSpPr/>
            <p:nvPr/>
          </p:nvSpPr>
          <p:spPr>
            <a:xfrm>
              <a:off x="5915100" y="21912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Shape 113"/>
            <p:cNvSpPr/>
            <p:nvPr/>
          </p:nvSpPr>
          <p:spPr>
            <a:xfrm>
              <a:off x="6524700" y="29718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Shape 113"/>
            <p:cNvSpPr/>
            <p:nvPr/>
          </p:nvSpPr>
          <p:spPr>
            <a:xfrm>
              <a:off x="5762700" y="28194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Shape 113"/>
            <p:cNvSpPr/>
            <p:nvPr/>
          </p:nvSpPr>
          <p:spPr>
            <a:xfrm>
              <a:off x="7010400" y="26484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Shape 113"/>
            <p:cNvSpPr/>
            <p:nvPr/>
          </p:nvSpPr>
          <p:spPr>
            <a:xfrm>
              <a:off x="6858000" y="38100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Shape 113"/>
            <p:cNvSpPr/>
            <p:nvPr/>
          </p:nvSpPr>
          <p:spPr>
            <a:xfrm>
              <a:off x="5838900" y="3657600"/>
              <a:ext cx="152400" cy="1524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3138867" y="5921265"/>
            <a:ext cx="1259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Visit 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551247" y="5940625"/>
            <a:ext cx="1259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Visit 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823608" y="5921264"/>
            <a:ext cx="1259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Visit 3</a:t>
            </a:r>
          </a:p>
        </p:txBody>
      </p:sp>
    </p:spTree>
    <p:extLst>
      <p:ext uri="{BB962C8B-B14F-4D97-AF65-F5344CB8AC3E}">
        <p14:creationId xmlns:p14="http://schemas.microsoft.com/office/powerpoint/2010/main" val="357312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09600" y="1778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Presence only vs. Presence-absence data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sz="quarter" idx="1"/>
          </p:nvPr>
        </p:nvSpPr>
        <p:spPr>
          <a:xfrm>
            <a:off x="609600" y="1397001"/>
            <a:ext cx="9144000" cy="4673599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marL="0" indent="0">
              <a:spcBef>
                <a:spcPts val="0"/>
              </a:spcBef>
              <a:buSzPct val="25000"/>
              <a:buNone/>
            </a:pPr>
            <a:r>
              <a:rPr lang="en-US" sz="2133" b="1" dirty="0">
                <a:solidFill>
                  <a:schemeClr val="dk1"/>
                </a:solidFill>
                <a:sym typeface="Calibri"/>
              </a:rPr>
              <a:t>Example 1: </a:t>
            </a:r>
            <a:r>
              <a:rPr lang="en-US" sz="2133" dirty="0"/>
              <a:t>A National Park office often gets reports from people who have seen wolverines in the park. They keep track of the locations and dates of these sightings.</a:t>
            </a:r>
          </a:p>
          <a:p>
            <a:pPr marL="0" indent="0">
              <a:spcBef>
                <a:spcPts val="533"/>
              </a:spcBef>
              <a:buClr>
                <a:schemeClr val="dk1"/>
              </a:buClr>
              <a:buSzPct val="25000"/>
              <a:buNone/>
            </a:pPr>
            <a:endParaRPr sz="2133" dirty="0">
              <a:solidFill>
                <a:schemeClr val="dk1"/>
              </a:solidFill>
              <a:sym typeface="Calibri"/>
            </a:endParaRPr>
          </a:p>
          <a:p>
            <a:pPr marL="0" indent="0">
              <a:spcBef>
                <a:spcPts val="533"/>
              </a:spcBef>
              <a:buSzPct val="25000"/>
              <a:buNone/>
            </a:pPr>
            <a:r>
              <a:rPr lang="en-US" sz="2133" b="1" dirty="0">
                <a:solidFill>
                  <a:schemeClr val="dk1"/>
                </a:solidFill>
                <a:sym typeface="Calibri"/>
              </a:rPr>
              <a:t>Example 2: </a:t>
            </a:r>
            <a:r>
              <a:rPr lang="en-US" sz="2133" dirty="0"/>
              <a:t>A researcher conducts point counts for birds in the same forest plot every month from May </a:t>
            </a:r>
            <a:r>
              <a:rPr lang="mr-IN" sz="2133" dirty="0"/>
              <a:t>–</a:t>
            </a:r>
            <a:r>
              <a:rPr lang="en-US" sz="2133" dirty="0"/>
              <a:t> July each year. During point counts they make an effort to detect and record every species within the survey window.</a:t>
            </a:r>
          </a:p>
          <a:p>
            <a:pPr marL="0" indent="0">
              <a:spcBef>
                <a:spcPts val="533"/>
              </a:spcBef>
              <a:buClr>
                <a:schemeClr val="dk1"/>
              </a:buClr>
              <a:buSzPct val="25000"/>
              <a:buNone/>
            </a:pPr>
            <a:endParaRPr sz="2133" dirty="0">
              <a:solidFill>
                <a:schemeClr val="dk1"/>
              </a:solidFill>
              <a:sym typeface="Calibri"/>
            </a:endParaRPr>
          </a:p>
          <a:p>
            <a:pPr marL="0" indent="0">
              <a:spcBef>
                <a:spcPts val="533"/>
              </a:spcBef>
              <a:buClr>
                <a:schemeClr val="dk1"/>
              </a:buClr>
              <a:buSzPct val="25000"/>
              <a:buNone/>
            </a:pPr>
            <a:r>
              <a:rPr lang="en-US" sz="2133" b="1" dirty="0">
                <a:solidFill>
                  <a:schemeClr val="dk1"/>
                </a:solidFill>
                <a:sym typeface="Calibri"/>
              </a:rPr>
              <a:t>Example 3: </a:t>
            </a:r>
            <a:r>
              <a:rPr lang="en-US" sz="2133" dirty="0">
                <a:solidFill>
                  <a:schemeClr val="dk1"/>
                </a:solidFill>
                <a:sym typeface="Calibri"/>
              </a:rPr>
              <a:t>A natural history museum has plant specimens that contain information about the location and date of collection.</a:t>
            </a:r>
          </a:p>
          <a:p>
            <a:pPr marL="0" indent="0">
              <a:spcBef>
                <a:spcPts val="533"/>
              </a:spcBef>
              <a:buClr>
                <a:schemeClr val="dk1"/>
              </a:buClr>
              <a:buSzPct val="25000"/>
              <a:buNone/>
            </a:pPr>
            <a:endParaRPr lang="en-US" sz="2133" dirty="0"/>
          </a:p>
          <a:p>
            <a:pPr marL="0" indent="0">
              <a:spcBef>
                <a:spcPts val="533"/>
              </a:spcBef>
              <a:buClr>
                <a:schemeClr val="dk1"/>
              </a:buClr>
              <a:buSzPct val="25000"/>
              <a:buNone/>
            </a:pPr>
            <a:r>
              <a:rPr lang="en-US" sz="2133" b="1" dirty="0">
                <a:solidFill>
                  <a:schemeClr val="dk1"/>
                </a:solidFill>
                <a:sym typeface="Calibri"/>
              </a:rPr>
              <a:t>Example 4: </a:t>
            </a:r>
            <a:r>
              <a:rPr lang="en-US" sz="2133" dirty="0" err="1"/>
              <a:t>iNaturalist</a:t>
            </a:r>
            <a:r>
              <a:rPr lang="en-US" sz="2133" dirty="0"/>
              <a:t> has over 29,000 recorded observations of Monarch butterflies from across their range dating back to 2009.</a:t>
            </a:r>
            <a:endParaRPr lang="en-US" sz="2133" b="1" dirty="0">
              <a:solidFill>
                <a:schemeClr val="dk1"/>
              </a:solidFill>
              <a:sym typeface="Calibri"/>
            </a:endParaRPr>
          </a:p>
          <a:p>
            <a:pPr marL="0" indent="0">
              <a:spcBef>
                <a:spcPts val="533"/>
              </a:spcBef>
              <a:buClr>
                <a:schemeClr val="dk1"/>
              </a:buClr>
              <a:buSzPct val="25000"/>
              <a:buNone/>
            </a:pPr>
            <a:endParaRPr sz="2133" dirty="0">
              <a:solidFill>
                <a:schemeClr val="dk1"/>
              </a:solidFill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058400" y="1498601"/>
            <a:ext cx="172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latin typeface="+mj-lt"/>
              </a:rPr>
              <a:t>Presence only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058400" y="4140201"/>
            <a:ext cx="172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latin typeface="+mj-lt"/>
              </a:rPr>
              <a:t>Presence only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058400" y="5359401"/>
            <a:ext cx="172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latin typeface="+mj-lt"/>
              </a:rPr>
              <a:t>Presence only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058400" y="2921001"/>
            <a:ext cx="172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latin typeface="+mj-lt"/>
              </a:rPr>
              <a:t>Presence-absence</a:t>
            </a:r>
          </a:p>
        </p:txBody>
      </p:sp>
    </p:spTree>
    <p:extLst>
      <p:ext uri="{BB962C8B-B14F-4D97-AF65-F5344CB8AC3E}">
        <p14:creationId xmlns:p14="http://schemas.microsoft.com/office/powerpoint/2010/main" val="15766112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sym typeface="Calibri"/>
              </a:rPr>
              <a:t>Your datasets may look similar to these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524000" y="1295400"/>
          <a:ext cx="4522382" cy="5303517"/>
        </p:xfrm>
        <a:graphic>
          <a:graphicData uri="http://schemas.openxmlformats.org/drawingml/2006/table">
            <a:tbl>
              <a:tblPr firstRow="1" bandRow="1"/>
              <a:tblGrid>
                <a:gridCol w="1074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88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34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Site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Date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Species</a:t>
                      </a:r>
                      <a:r>
                        <a:rPr lang="en-US" sz="2400" b="1" baseline="0" dirty="0"/>
                        <a:t> detected?</a:t>
                      </a:r>
                      <a:endParaRPr lang="en-US" sz="2400" b="1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6/27/2006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6/28/2006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6/25/2006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7/3/2006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7/5/2006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7/2/2006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7/12/2006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7/11/2006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7/13/2006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7010401" y="1905000"/>
          <a:ext cx="4634498" cy="1977812"/>
        </p:xfrm>
        <a:graphic>
          <a:graphicData uri="http://schemas.openxmlformats.org/drawingml/2006/table">
            <a:tbl>
              <a:tblPr firstRow="1" bandRow="1"/>
              <a:tblGrid>
                <a:gridCol w="84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8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0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Site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Visit</a:t>
                      </a:r>
                      <a:r>
                        <a:rPr lang="en-US" sz="2400" b="1" baseline="0" dirty="0"/>
                        <a:t> 1</a:t>
                      </a:r>
                      <a:endParaRPr lang="en-US" sz="2400" b="1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Visit 2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Visit</a:t>
                      </a:r>
                      <a:r>
                        <a:rPr lang="en-US" sz="2400" b="1" baseline="0" dirty="0"/>
                        <a:t> 3</a:t>
                      </a:r>
                      <a:endParaRPr lang="en-US" sz="2400" b="1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C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1422400" y="1905000"/>
            <a:ext cx="4827181" cy="609600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72019" y="3429000"/>
            <a:ext cx="4827181" cy="609600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72019" y="4953000"/>
            <a:ext cx="4827181" cy="609600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FF00"/>
              </a:solidFill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7010401" y="1906078"/>
          <a:ext cx="4634498" cy="1977812"/>
        </p:xfrm>
        <a:graphic>
          <a:graphicData uri="http://schemas.openxmlformats.org/drawingml/2006/table">
            <a:tbl>
              <a:tblPr firstRow="1" bandRow="1"/>
              <a:tblGrid>
                <a:gridCol w="84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8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0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Site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Visit</a:t>
                      </a:r>
                      <a:r>
                        <a:rPr lang="en-US" sz="2400" b="1" baseline="0" dirty="0"/>
                        <a:t> 1</a:t>
                      </a:r>
                      <a:endParaRPr lang="en-US" sz="2400" b="1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Visit 2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Visit</a:t>
                      </a:r>
                      <a:r>
                        <a:rPr lang="en-US" sz="2400" b="1" baseline="0" dirty="0"/>
                        <a:t> 3</a:t>
                      </a:r>
                      <a:endParaRPr lang="en-US" sz="2400" b="1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C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1408223" y="2496288"/>
            <a:ext cx="4827181" cy="609600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457842" y="3937000"/>
            <a:ext cx="4827181" cy="609600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57842" y="5461000"/>
            <a:ext cx="4827181" cy="609600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FF00"/>
              </a:solidFill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7010401" y="1905000"/>
          <a:ext cx="4634498" cy="1977812"/>
        </p:xfrm>
        <a:graphic>
          <a:graphicData uri="http://schemas.openxmlformats.org/drawingml/2006/table">
            <a:tbl>
              <a:tblPr firstRow="1" bandRow="1"/>
              <a:tblGrid>
                <a:gridCol w="84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8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0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Site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Visit</a:t>
                      </a:r>
                      <a:r>
                        <a:rPr lang="en-US" sz="2400" b="1" baseline="0" dirty="0"/>
                        <a:t> 1</a:t>
                      </a:r>
                      <a:endParaRPr lang="en-US" sz="2400" b="1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Visit 2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Visit</a:t>
                      </a:r>
                      <a:r>
                        <a:rPr lang="en-US" sz="2400" b="1" baseline="0" dirty="0"/>
                        <a:t> 3</a:t>
                      </a:r>
                      <a:endParaRPr lang="en-US" sz="2400" b="1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C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1422400" y="2921000"/>
            <a:ext cx="4827181" cy="609600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472019" y="4445000"/>
            <a:ext cx="4827181" cy="609600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472019" y="5969000"/>
            <a:ext cx="4827181" cy="609600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FF00"/>
              </a:solidFill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7010401" y="1905000"/>
          <a:ext cx="4634498" cy="1977812"/>
        </p:xfrm>
        <a:graphic>
          <a:graphicData uri="http://schemas.openxmlformats.org/drawingml/2006/table">
            <a:tbl>
              <a:tblPr firstRow="1" bandRow="1"/>
              <a:tblGrid>
                <a:gridCol w="84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8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0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Site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Visit</a:t>
                      </a:r>
                      <a:r>
                        <a:rPr lang="en-US" sz="2400" b="1" baseline="0" dirty="0"/>
                        <a:t> 1</a:t>
                      </a:r>
                      <a:endParaRPr lang="en-US" sz="2400" b="1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Visit 2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Visit</a:t>
                      </a:r>
                      <a:r>
                        <a:rPr lang="en-US" sz="2400" b="1" baseline="0" dirty="0"/>
                        <a:t> 3</a:t>
                      </a:r>
                      <a:endParaRPr lang="en-US" sz="2400" b="1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C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858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6" grpId="0" animBg="1"/>
      <p:bldP spid="17" grpId="0" animBg="1"/>
      <p:bldP spid="1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777" y="304914"/>
            <a:ext cx="10414005" cy="1143000"/>
          </a:xfrm>
        </p:spPr>
        <p:txBody>
          <a:bodyPr>
            <a:noAutofit/>
          </a:bodyPr>
          <a:lstStyle/>
          <a:p>
            <a:r>
              <a:rPr lang="en-US" dirty="0"/>
              <a:t>How an observer surveys for eastern Black Rail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39388" y="4841059"/>
            <a:ext cx="1343817" cy="10468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48554" y="4170955"/>
            <a:ext cx="1343817" cy="10468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94829" y="4280055"/>
            <a:ext cx="1343817" cy="10468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79865" y="4045845"/>
            <a:ext cx="1343817" cy="10468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94829" y="4912996"/>
            <a:ext cx="1343817" cy="10468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97141" y="4685503"/>
            <a:ext cx="1343817" cy="1046800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3678405" y="5389353"/>
            <a:ext cx="599643" cy="5319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>
                <a:solidFill>
                  <a:prstClr val="black"/>
                </a:solidFill>
                <a:latin typeface="Arial"/>
              </a:rPr>
              <a:t>?</a:t>
            </a:r>
          </a:p>
        </p:txBody>
      </p:sp>
      <p:sp>
        <p:nvSpPr>
          <p:cNvPr id="33" name="Oval 32"/>
          <p:cNvSpPr/>
          <p:nvPr/>
        </p:nvSpPr>
        <p:spPr>
          <a:xfrm>
            <a:off x="4505689" y="4904406"/>
            <a:ext cx="599643" cy="5319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>
                <a:solidFill>
                  <a:prstClr val="black"/>
                </a:solidFill>
                <a:latin typeface="Arial"/>
              </a:rPr>
              <a:t>?</a:t>
            </a:r>
          </a:p>
        </p:txBody>
      </p:sp>
      <p:sp>
        <p:nvSpPr>
          <p:cNvPr id="35" name="Oval 34"/>
          <p:cNvSpPr/>
          <p:nvPr/>
        </p:nvSpPr>
        <p:spPr>
          <a:xfrm>
            <a:off x="6638409" y="5170303"/>
            <a:ext cx="599643" cy="5319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>
                <a:solidFill>
                  <a:prstClr val="black"/>
                </a:solidFill>
                <a:latin typeface="Arial"/>
              </a:rPr>
              <a:t>?</a:t>
            </a:r>
          </a:p>
        </p:txBody>
      </p:sp>
      <p:sp>
        <p:nvSpPr>
          <p:cNvPr id="38" name="Oval 37"/>
          <p:cNvSpPr/>
          <p:nvPr/>
        </p:nvSpPr>
        <p:spPr>
          <a:xfrm>
            <a:off x="9063973" y="4638314"/>
            <a:ext cx="599643" cy="5319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>
                <a:solidFill>
                  <a:prstClr val="black"/>
                </a:solidFill>
                <a:latin typeface="Arial"/>
              </a:rPr>
              <a:t>?</a:t>
            </a:r>
          </a:p>
        </p:txBody>
      </p:sp>
      <p:sp>
        <p:nvSpPr>
          <p:cNvPr id="39" name="Oval 38"/>
          <p:cNvSpPr/>
          <p:nvPr/>
        </p:nvSpPr>
        <p:spPr>
          <a:xfrm>
            <a:off x="2499743" y="4309682"/>
            <a:ext cx="599643" cy="5319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6963681" y="4432534"/>
            <a:ext cx="599643" cy="5319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4894975" y="4271465"/>
            <a:ext cx="599643" cy="5319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>
                <a:solidFill>
                  <a:prstClr val="black"/>
                </a:solidFill>
                <a:latin typeface="Arial"/>
              </a:rPr>
              <a:t>?</a:t>
            </a:r>
          </a:p>
        </p:txBody>
      </p:sp>
      <p:sp>
        <p:nvSpPr>
          <p:cNvPr id="48" name="Oval 47"/>
          <p:cNvSpPr/>
          <p:nvPr/>
        </p:nvSpPr>
        <p:spPr>
          <a:xfrm>
            <a:off x="9363795" y="5621865"/>
            <a:ext cx="599643" cy="5319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3" name="&quot;No&quot; Symbol 2"/>
          <p:cNvSpPr/>
          <p:nvPr/>
        </p:nvSpPr>
        <p:spPr>
          <a:xfrm>
            <a:off x="9592395" y="3159635"/>
            <a:ext cx="457200" cy="457200"/>
          </a:xfrm>
          <a:prstGeom prst="noSmoking">
            <a:avLst>
              <a:gd name="adj" fmla="val 350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74861" y="4978391"/>
            <a:ext cx="1343817" cy="10468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29953" y="4538281"/>
            <a:ext cx="1343817" cy="10468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90028" y="4773868"/>
            <a:ext cx="1343817" cy="1046800"/>
          </a:xfrm>
          <a:prstGeom prst="rect">
            <a:avLst/>
          </a:prstGeom>
        </p:spPr>
      </p:pic>
      <p:sp>
        <p:nvSpPr>
          <p:cNvPr id="55" name="Oval 54"/>
          <p:cNvSpPr/>
          <p:nvPr/>
        </p:nvSpPr>
        <p:spPr>
          <a:xfrm>
            <a:off x="4499749" y="5710190"/>
            <a:ext cx="599643" cy="5319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>
                <a:solidFill>
                  <a:prstClr val="black"/>
                </a:solidFill>
                <a:latin typeface="Arial"/>
              </a:rPr>
              <a:t>?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45469" y="4354169"/>
            <a:ext cx="1343817" cy="1046800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>
            <a:off x="2036119" y="3810000"/>
            <a:ext cx="77503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85628" y="2332981"/>
            <a:ext cx="1343817" cy="10468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94794" y="1662876"/>
            <a:ext cx="1343817" cy="10468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41069" y="1771976"/>
            <a:ext cx="1343817" cy="10468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26105" y="1537767"/>
            <a:ext cx="1343817" cy="10468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41069" y="2404919"/>
            <a:ext cx="1343817" cy="10468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3381" y="2147415"/>
            <a:ext cx="1343817" cy="1046800"/>
          </a:xfrm>
          <a:prstGeom prst="rect">
            <a:avLst/>
          </a:prstGeom>
        </p:spPr>
      </p:pic>
      <p:sp>
        <p:nvSpPr>
          <p:cNvPr id="64" name="Oval 63"/>
          <p:cNvSpPr/>
          <p:nvPr/>
        </p:nvSpPr>
        <p:spPr>
          <a:xfrm>
            <a:off x="3824645" y="2881274"/>
            <a:ext cx="599643" cy="5319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>
                <a:solidFill>
                  <a:prstClr val="black"/>
                </a:solidFill>
                <a:latin typeface="Arial"/>
              </a:rPr>
              <a:t>?</a:t>
            </a:r>
          </a:p>
        </p:txBody>
      </p:sp>
      <p:sp>
        <p:nvSpPr>
          <p:cNvPr id="65" name="Oval 64"/>
          <p:cNvSpPr/>
          <p:nvPr/>
        </p:nvSpPr>
        <p:spPr>
          <a:xfrm>
            <a:off x="4651929" y="2396329"/>
            <a:ext cx="599643" cy="5319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>
                <a:solidFill>
                  <a:prstClr val="black"/>
                </a:solidFill>
                <a:latin typeface="Arial"/>
              </a:rPr>
              <a:t>?</a:t>
            </a:r>
          </a:p>
        </p:txBody>
      </p:sp>
      <p:sp>
        <p:nvSpPr>
          <p:cNvPr id="66" name="Oval 65"/>
          <p:cNvSpPr/>
          <p:nvPr/>
        </p:nvSpPr>
        <p:spPr>
          <a:xfrm>
            <a:off x="6784649" y="2662226"/>
            <a:ext cx="599643" cy="5319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>
                <a:solidFill>
                  <a:prstClr val="black"/>
                </a:solidFill>
                <a:latin typeface="Arial"/>
              </a:rPr>
              <a:t>?</a:t>
            </a:r>
          </a:p>
        </p:txBody>
      </p:sp>
      <p:sp>
        <p:nvSpPr>
          <p:cNvPr id="67" name="Oval 66"/>
          <p:cNvSpPr/>
          <p:nvPr/>
        </p:nvSpPr>
        <p:spPr>
          <a:xfrm>
            <a:off x="9210213" y="2130235"/>
            <a:ext cx="599643" cy="5319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>
                <a:solidFill>
                  <a:prstClr val="black"/>
                </a:solidFill>
                <a:latin typeface="Arial"/>
              </a:rPr>
              <a:t>?</a:t>
            </a:r>
          </a:p>
        </p:txBody>
      </p:sp>
      <p:sp>
        <p:nvSpPr>
          <p:cNvPr id="69" name="Oval 68"/>
          <p:cNvSpPr/>
          <p:nvPr/>
        </p:nvSpPr>
        <p:spPr>
          <a:xfrm>
            <a:off x="7109921" y="1924457"/>
            <a:ext cx="599643" cy="5319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5041215" y="1763386"/>
            <a:ext cx="599643" cy="5319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9510035" y="3113786"/>
            <a:ext cx="599643" cy="5319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21101" y="2470313"/>
            <a:ext cx="1343817" cy="104680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76193" y="2030203"/>
            <a:ext cx="1343817" cy="104680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6268" y="2265791"/>
            <a:ext cx="1343817" cy="1046800"/>
          </a:xfrm>
          <a:prstGeom prst="rect">
            <a:avLst/>
          </a:prstGeom>
        </p:spPr>
      </p:pic>
      <p:sp>
        <p:nvSpPr>
          <p:cNvPr id="75" name="Oval 74"/>
          <p:cNvSpPr/>
          <p:nvPr/>
        </p:nvSpPr>
        <p:spPr>
          <a:xfrm>
            <a:off x="4645989" y="3202113"/>
            <a:ext cx="599643" cy="5319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91709" y="1846091"/>
            <a:ext cx="1343817" cy="1046800"/>
          </a:xfrm>
          <a:prstGeom prst="rect">
            <a:avLst/>
          </a:prstGeom>
        </p:spPr>
      </p:pic>
      <p:sp>
        <p:nvSpPr>
          <p:cNvPr id="77" name="&quot;No&quot; Symbol 76"/>
          <p:cNvSpPr/>
          <p:nvPr/>
        </p:nvSpPr>
        <p:spPr>
          <a:xfrm>
            <a:off x="9135195" y="4689147"/>
            <a:ext cx="457200" cy="457200"/>
          </a:xfrm>
          <a:prstGeom prst="noSmoking">
            <a:avLst>
              <a:gd name="adj" fmla="val 350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78" name="&quot;No&quot; Symbol 77"/>
          <p:cNvSpPr/>
          <p:nvPr/>
        </p:nvSpPr>
        <p:spPr>
          <a:xfrm>
            <a:off x="6733209" y="5208728"/>
            <a:ext cx="457200" cy="457200"/>
          </a:xfrm>
          <a:prstGeom prst="noSmoking">
            <a:avLst>
              <a:gd name="adj" fmla="val 350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256" y="5317083"/>
            <a:ext cx="1343817" cy="104680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68901" y="3883901"/>
            <a:ext cx="1343817" cy="1046800"/>
          </a:xfrm>
          <a:prstGeom prst="rect">
            <a:avLst/>
          </a:prstGeom>
        </p:spPr>
      </p:pic>
      <p:sp>
        <p:nvSpPr>
          <p:cNvPr id="81" name="&quot;No&quot; Symbol 80"/>
          <p:cNvSpPr/>
          <p:nvPr/>
        </p:nvSpPr>
        <p:spPr>
          <a:xfrm>
            <a:off x="7820367" y="5268465"/>
            <a:ext cx="457200" cy="457200"/>
          </a:xfrm>
          <a:prstGeom prst="noSmoking">
            <a:avLst>
              <a:gd name="adj" fmla="val 350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82" name="&quot;No&quot; Symbol 81"/>
          <p:cNvSpPr/>
          <p:nvPr/>
        </p:nvSpPr>
        <p:spPr>
          <a:xfrm>
            <a:off x="2511847" y="5044993"/>
            <a:ext cx="457200" cy="457200"/>
          </a:xfrm>
          <a:prstGeom prst="noSmoking">
            <a:avLst>
              <a:gd name="adj" fmla="val 350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83" name="&quot;No&quot; Symbol 82"/>
          <p:cNvSpPr/>
          <p:nvPr/>
        </p:nvSpPr>
        <p:spPr>
          <a:xfrm>
            <a:off x="7155692" y="1980795"/>
            <a:ext cx="457200" cy="457200"/>
          </a:xfrm>
          <a:prstGeom prst="noSmoking">
            <a:avLst>
              <a:gd name="adj" fmla="val 350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84" name="&quot;No&quot; Symbol 83"/>
          <p:cNvSpPr/>
          <p:nvPr/>
        </p:nvSpPr>
        <p:spPr>
          <a:xfrm>
            <a:off x="5095249" y="1794361"/>
            <a:ext cx="457200" cy="472017"/>
          </a:xfrm>
          <a:prstGeom prst="noSmoking">
            <a:avLst>
              <a:gd name="adj" fmla="val 350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85" name="&quot;No&quot; Symbol 84"/>
          <p:cNvSpPr/>
          <p:nvPr/>
        </p:nvSpPr>
        <p:spPr>
          <a:xfrm>
            <a:off x="4731875" y="3231834"/>
            <a:ext cx="457200" cy="472017"/>
          </a:xfrm>
          <a:prstGeom prst="noSmoking">
            <a:avLst>
              <a:gd name="adj" fmla="val 350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86" name="&quot;No&quot; Symbol 85"/>
          <p:cNvSpPr/>
          <p:nvPr/>
        </p:nvSpPr>
        <p:spPr>
          <a:xfrm>
            <a:off x="2576095" y="4331438"/>
            <a:ext cx="457200" cy="472017"/>
          </a:xfrm>
          <a:prstGeom prst="noSmoking">
            <a:avLst>
              <a:gd name="adj" fmla="val 350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87" name="Oval 86"/>
          <p:cNvSpPr/>
          <p:nvPr/>
        </p:nvSpPr>
        <p:spPr>
          <a:xfrm>
            <a:off x="2523181" y="1815750"/>
            <a:ext cx="599643" cy="5319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88" name="&quot;No&quot; Symbol 87"/>
          <p:cNvSpPr/>
          <p:nvPr/>
        </p:nvSpPr>
        <p:spPr>
          <a:xfrm>
            <a:off x="2599533" y="1837508"/>
            <a:ext cx="457200" cy="472017"/>
          </a:xfrm>
          <a:prstGeom prst="noSmoking">
            <a:avLst>
              <a:gd name="adj" fmla="val 350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89" name="&quot;No&quot; Symbol 88"/>
          <p:cNvSpPr/>
          <p:nvPr/>
        </p:nvSpPr>
        <p:spPr>
          <a:xfrm>
            <a:off x="7033179" y="4465755"/>
            <a:ext cx="457200" cy="457200"/>
          </a:xfrm>
          <a:prstGeom prst="noSmoking">
            <a:avLst>
              <a:gd name="adj" fmla="val 350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90" name="&quot;No&quot; Symbol 89"/>
          <p:cNvSpPr/>
          <p:nvPr/>
        </p:nvSpPr>
        <p:spPr>
          <a:xfrm>
            <a:off x="9435015" y="5675877"/>
            <a:ext cx="457200" cy="457200"/>
          </a:xfrm>
          <a:prstGeom prst="noSmoking">
            <a:avLst>
              <a:gd name="adj" fmla="val 350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91" name="Curved Connector 90"/>
          <p:cNvCxnSpPr/>
          <p:nvPr/>
        </p:nvCxnSpPr>
        <p:spPr>
          <a:xfrm rot="5400000">
            <a:off x="3548726" y="4628241"/>
            <a:ext cx="2215191" cy="146239"/>
          </a:xfrm>
          <a:prstGeom prst="curvedConnector4">
            <a:avLst>
              <a:gd name="adj1" fmla="val 38186"/>
              <a:gd name="adj2" fmla="val 25631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9668884" y="2284485"/>
            <a:ext cx="1024371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1" dirty="0">
                <a:solidFill>
                  <a:prstClr val="black"/>
                </a:solidFill>
              </a:rPr>
              <a:t>Visit 1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9751600" y="4923208"/>
            <a:ext cx="1024371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1" dirty="0">
                <a:solidFill>
                  <a:prstClr val="black"/>
                </a:solidFill>
              </a:rPr>
              <a:t>Visit 2</a:t>
            </a:r>
          </a:p>
        </p:txBody>
      </p:sp>
    </p:spTree>
    <p:extLst>
      <p:ext uri="{BB962C8B-B14F-4D97-AF65-F5344CB8AC3E}">
        <p14:creationId xmlns:p14="http://schemas.microsoft.com/office/powerpoint/2010/main" val="132064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5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5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5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5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5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5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5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15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15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Shape 171"/>
          <p:cNvGrpSpPr/>
          <p:nvPr/>
        </p:nvGrpSpPr>
        <p:grpSpPr>
          <a:xfrm>
            <a:off x="1757076" y="1722718"/>
            <a:ext cx="8394971" cy="2360703"/>
            <a:chOff x="1317807" y="3869764"/>
            <a:chExt cx="6296228" cy="2360702"/>
          </a:xfrm>
        </p:grpSpPr>
        <p:sp>
          <p:nvSpPr>
            <p:cNvPr id="172" name="Shape 172"/>
            <p:cNvSpPr/>
            <p:nvPr/>
          </p:nvSpPr>
          <p:spPr>
            <a:xfrm>
              <a:off x="1978213" y="3869764"/>
              <a:ext cx="1419411" cy="702234"/>
            </a:xfrm>
            <a:prstGeom prst="flowChartAlternateProcess">
              <a:avLst/>
            </a:prstGeom>
            <a:gradFill>
              <a:gsLst>
                <a:gs pos="0">
                  <a:srgbClr val="2D5C97"/>
                </a:gs>
                <a:gs pos="80000">
                  <a:srgbClr val="3C7AC5"/>
                </a:gs>
                <a:gs pos="100000">
                  <a:srgbClr val="397BC9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>
                <a:buSzPct val="25000"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Species is present</a:t>
              </a:r>
            </a:p>
          </p:txBody>
        </p:sp>
        <p:sp>
          <p:nvSpPr>
            <p:cNvPr id="173" name="Shape 173"/>
            <p:cNvSpPr/>
            <p:nvPr/>
          </p:nvSpPr>
          <p:spPr>
            <a:xfrm>
              <a:off x="5525248" y="3869764"/>
              <a:ext cx="1431363" cy="702234"/>
            </a:xfrm>
            <a:prstGeom prst="flowChartAlternateProcess">
              <a:avLst/>
            </a:prstGeom>
            <a:gradFill>
              <a:gsLst>
                <a:gs pos="0">
                  <a:srgbClr val="2D5C97"/>
                </a:gs>
                <a:gs pos="80000">
                  <a:srgbClr val="3C7AC5"/>
                </a:gs>
                <a:gs pos="100000">
                  <a:srgbClr val="397BC9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>
                <a:buSzPct val="25000"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Species is not present</a:t>
              </a:r>
            </a:p>
          </p:txBody>
        </p:sp>
        <p:sp>
          <p:nvSpPr>
            <p:cNvPr id="174" name="Shape 174"/>
            <p:cNvSpPr/>
            <p:nvPr/>
          </p:nvSpPr>
          <p:spPr>
            <a:xfrm>
              <a:off x="2807447" y="5528232"/>
              <a:ext cx="1180353" cy="702234"/>
            </a:xfrm>
            <a:prstGeom prst="flowChartAlternateProcess">
              <a:avLst/>
            </a:prstGeom>
            <a:gradFill>
              <a:gsLst>
                <a:gs pos="0">
                  <a:srgbClr val="2D5C97"/>
                </a:gs>
                <a:gs pos="80000">
                  <a:srgbClr val="3C7AC5"/>
                </a:gs>
                <a:gs pos="100000">
                  <a:srgbClr val="397BC9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>
                <a:buSzPct val="25000"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Not detected</a:t>
              </a:r>
            </a:p>
          </p:txBody>
        </p:sp>
        <p:sp>
          <p:nvSpPr>
            <p:cNvPr id="175" name="Shape 175"/>
            <p:cNvSpPr/>
            <p:nvPr/>
          </p:nvSpPr>
          <p:spPr>
            <a:xfrm>
              <a:off x="1317807" y="5528232"/>
              <a:ext cx="1180353" cy="702234"/>
            </a:xfrm>
            <a:prstGeom prst="flowChartAlternateProcess">
              <a:avLst/>
            </a:prstGeom>
            <a:gradFill>
              <a:gsLst>
                <a:gs pos="0">
                  <a:srgbClr val="2D5C97"/>
                </a:gs>
                <a:gs pos="80000">
                  <a:srgbClr val="3C7AC5"/>
                </a:gs>
                <a:gs pos="100000">
                  <a:srgbClr val="397BC9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>
                <a:buSzPct val="25000"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Detected</a:t>
              </a:r>
            </a:p>
          </p:txBody>
        </p:sp>
        <p:sp>
          <p:nvSpPr>
            <p:cNvPr id="176" name="Shape 176"/>
            <p:cNvSpPr/>
            <p:nvPr/>
          </p:nvSpPr>
          <p:spPr>
            <a:xfrm>
              <a:off x="6433682" y="5528232"/>
              <a:ext cx="1180353" cy="702234"/>
            </a:xfrm>
            <a:prstGeom prst="flowChartAlternateProcess">
              <a:avLst/>
            </a:prstGeom>
            <a:gradFill>
              <a:gsLst>
                <a:gs pos="0">
                  <a:srgbClr val="2D5C97"/>
                </a:gs>
                <a:gs pos="80000">
                  <a:srgbClr val="3C7AC5"/>
                </a:gs>
                <a:gs pos="100000">
                  <a:srgbClr val="397BC9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>
                <a:buSzPct val="25000"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Not detected</a:t>
              </a:r>
            </a:p>
          </p:txBody>
        </p:sp>
        <p:sp>
          <p:nvSpPr>
            <p:cNvPr id="177" name="Shape 177"/>
            <p:cNvSpPr/>
            <p:nvPr/>
          </p:nvSpPr>
          <p:spPr>
            <a:xfrm>
              <a:off x="4879791" y="5528228"/>
              <a:ext cx="1180353" cy="702234"/>
            </a:xfrm>
            <a:prstGeom prst="flowChartAlternateProcess">
              <a:avLst/>
            </a:prstGeom>
            <a:gradFill>
              <a:gsLst>
                <a:gs pos="0">
                  <a:srgbClr val="2D5C97"/>
                </a:gs>
                <a:gs pos="80000">
                  <a:srgbClr val="3C7AC5"/>
                </a:gs>
                <a:gs pos="100000">
                  <a:srgbClr val="397BC9"/>
                </a:gs>
              </a:gsLst>
              <a:lin ang="16200000" scaled="0"/>
            </a:gradFill>
            <a:ln w="9525" cap="flat" cmpd="sng">
              <a:solidFill>
                <a:srgbClr val="4A7DB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9999" dist="23000" dir="5400000" rotWithShape="0">
                <a:srgbClr val="000000">
                  <a:alpha val="34901"/>
                </a:srgbClr>
              </a:outerShdw>
            </a:effectLst>
          </p:spPr>
          <p:txBody>
            <a:bodyPr wrap="square" lIns="121900" tIns="60933" rIns="121900" bIns="60933" anchor="ctr" anchorCtr="0">
              <a:noAutofit/>
            </a:bodyPr>
            <a:lstStyle/>
            <a:p>
              <a:pPr algn="ctr">
                <a:buSzPct val="25000"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Detected</a:t>
              </a:r>
            </a:p>
          </p:txBody>
        </p:sp>
        <p:cxnSp>
          <p:nvCxnSpPr>
            <p:cNvPr id="178" name="Shape 178"/>
            <p:cNvCxnSpPr>
              <a:stCxn id="172" idx="2"/>
              <a:endCxn id="175" idx="0"/>
            </p:cNvCxnSpPr>
            <p:nvPr/>
          </p:nvCxnSpPr>
          <p:spPr>
            <a:xfrm flipH="1">
              <a:off x="1907919" y="4571999"/>
              <a:ext cx="780000" cy="95610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stealth" w="lg" len="lg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79" name="Shape 179"/>
            <p:cNvCxnSpPr>
              <a:stCxn id="172" idx="2"/>
              <a:endCxn id="174" idx="0"/>
            </p:cNvCxnSpPr>
            <p:nvPr/>
          </p:nvCxnSpPr>
          <p:spPr>
            <a:xfrm>
              <a:off x="2687919" y="4571999"/>
              <a:ext cx="709800" cy="95610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stealth" w="lg" len="lg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80" name="Shape 180"/>
            <p:cNvCxnSpPr>
              <a:stCxn id="173" idx="2"/>
              <a:endCxn id="177" idx="0"/>
            </p:cNvCxnSpPr>
            <p:nvPr/>
          </p:nvCxnSpPr>
          <p:spPr>
            <a:xfrm flipH="1">
              <a:off x="5469930" y="4571999"/>
              <a:ext cx="771000" cy="95610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stealth" w="lg" len="lg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81" name="Shape 181"/>
            <p:cNvCxnSpPr>
              <a:stCxn id="173" idx="2"/>
              <a:endCxn id="176" idx="0"/>
            </p:cNvCxnSpPr>
            <p:nvPr/>
          </p:nvCxnSpPr>
          <p:spPr>
            <a:xfrm>
              <a:off x="6240930" y="4571999"/>
              <a:ext cx="782999" cy="956100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stealth" w="lg" len="lg"/>
            </a:ln>
            <a:effectLst>
              <a:outerShdw blurRad="39999" dist="20000" dir="5400000" rotWithShape="0">
                <a:srgbClr val="000000">
                  <a:alpha val="37647"/>
                </a:srgbClr>
              </a:outerShdw>
            </a:effectLst>
          </p:spPr>
        </p:cxnSp>
      </p:grpSp>
      <p:sp>
        <p:nvSpPr>
          <p:cNvPr id="182" name="Shape 182"/>
          <p:cNvSpPr/>
          <p:nvPr/>
        </p:nvSpPr>
        <p:spPr>
          <a:xfrm>
            <a:off x="5773264" y="2749173"/>
            <a:ext cx="3069929" cy="2286000"/>
          </a:xfrm>
          <a:prstGeom prst="mathMultiply">
            <a:avLst>
              <a:gd name="adj1" fmla="val 23520"/>
            </a:avLst>
          </a:prstGeom>
          <a:solidFill>
            <a:srgbClr val="A5A5A5"/>
          </a:solidFill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1386151" y="3069028"/>
            <a:ext cx="2189381" cy="1352173"/>
          </a:xfrm>
          <a:prstGeom prst="ellipse">
            <a:avLst/>
          </a:prstGeom>
          <a:noFill/>
          <a:ln w="5715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Shape 184"/>
          <p:cNvSpPr/>
          <p:nvPr/>
        </p:nvSpPr>
        <p:spPr>
          <a:xfrm>
            <a:off x="2489200" y="1397000"/>
            <a:ext cx="2189381" cy="1352173"/>
          </a:xfrm>
          <a:prstGeom prst="ellipse">
            <a:avLst/>
          </a:prstGeom>
          <a:noFill/>
          <a:ln w="5715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Shape 185"/>
          <p:cNvSpPr/>
          <p:nvPr/>
        </p:nvSpPr>
        <p:spPr>
          <a:xfrm>
            <a:off x="3435475" y="3067424"/>
            <a:ext cx="2189381" cy="1352173"/>
          </a:xfrm>
          <a:prstGeom prst="ellipse">
            <a:avLst/>
          </a:prstGeom>
          <a:noFill/>
          <a:ln w="57150" cap="flat" cmpd="sng">
            <a:solidFill>
              <a:srgbClr val="953734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8321238" y="3067424"/>
            <a:ext cx="2189381" cy="1352173"/>
          </a:xfrm>
          <a:prstGeom prst="ellipse">
            <a:avLst/>
          </a:prstGeom>
          <a:noFill/>
          <a:ln w="57150" cap="flat" cmpd="sng">
            <a:solidFill>
              <a:srgbClr val="953734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901"/>
              </a:srgbClr>
            </a:outerShdw>
          </a:effectLst>
        </p:spPr>
        <p:txBody>
          <a:bodyPr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199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ea typeface="Calibri"/>
                <a:cs typeface="Calibri"/>
                <a:sym typeface="Calibri"/>
              </a:rPr>
              <a:t>Assumptions</a:t>
            </a:r>
          </a:p>
        </p:txBody>
      </p:sp>
      <p:sp>
        <p:nvSpPr>
          <p:cNvPr id="223" name="Shape 223"/>
          <p:cNvSpPr txBox="1">
            <a:spLocks noGrp="1"/>
          </p:cNvSpPr>
          <p:nvPr>
            <p:ph sz="quarter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Sites are closed to changes in occupancy between sampling occasions</a:t>
            </a:r>
          </a:p>
          <a:p>
            <a:pPr marL="952485" lvl="1" indent="-342900">
              <a:spcBef>
                <a:spcPts val="640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Appropriate duration between surveys</a:t>
            </a:r>
          </a:p>
          <a:p>
            <a:pPr>
              <a:spcBef>
                <a:spcPts val="747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Detection process is independent at each site</a:t>
            </a:r>
          </a:p>
          <a:p>
            <a:pPr marL="952485" lvl="1" indent="-342900">
              <a:spcBef>
                <a:spcPts val="640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Appropriate distance between sites</a:t>
            </a:r>
          </a:p>
          <a:p>
            <a:pPr>
              <a:spcBef>
                <a:spcPts val="747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Both detection probability and occupancy probability are constant across all sites </a:t>
            </a:r>
            <a:r>
              <a:rPr lang="en-US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OR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explained by covariates</a:t>
            </a:r>
          </a:p>
          <a:p>
            <a:pPr marL="952485" lvl="2" indent="-342900">
              <a:spcBef>
                <a:spcPts val="747"/>
              </a:spcBef>
              <a:buClr>
                <a:schemeClr val="dk1"/>
              </a:buClr>
              <a:buSzPct val="100000"/>
            </a:pP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For example, if we think rainfall influences our ability to detect the species, then rainfall should be included in the model</a:t>
            </a:r>
          </a:p>
        </p:txBody>
      </p:sp>
    </p:spTree>
    <p:extLst>
      <p:ext uri="{BB962C8B-B14F-4D97-AF65-F5344CB8AC3E}">
        <p14:creationId xmlns:p14="http://schemas.microsoft.com/office/powerpoint/2010/main" val="40995196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ea typeface="Calibri"/>
                <a:cs typeface="Calibri"/>
                <a:sym typeface="Calibri"/>
              </a:rPr>
              <a:t>Model parameters</a:t>
            </a:r>
          </a:p>
        </p:txBody>
      </p:sp>
      <p:sp>
        <p:nvSpPr>
          <p:cNvPr id="217" name="Shape 217"/>
          <p:cNvSpPr txBox="1">
            <a:spLocks noGrp="1"/>
          </p:cNvSpPr>
          <p:nvPr>
            <p:ph sz="quarter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marL="0" indent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b="1" i="1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ψ</a:t>
            </a:r>
            <a:r>
              <a:rPr lang="en-US" b="1" i="1" baseline="-250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</a:t>
            </a:r>
            <a:r>
              <a:rPr lang="en-US" b="1" i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=  probability that site </a:t>
            </a:r>
            <a:r>
              <a:rPr lang="en-US" i="1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is occupied</a:t>
            </a:r>
          </a:p>
          <a:p>
            <a:pPr marL="0" indent="0">
              <a:spcBef>
                <a:spcPts val="853"/>
              </a:spcBef>
              <a:buClr>
                <a:schemeClr val="dk1"/>
              </a:buClr>
              <a:buSzPct val="25000"/>
              <a:buNone/>
            </a:pPr>
            <a:endParaRPr sz="2667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0" indent="0">
              <a:spcBef>
                <a:spcPts val="853"/>
              </a:spcBef>
              <a:buClr>
                <a:schemeClr val="dk1"/>
              </a:buClr>
              <a:buSzPct val="25000"/>
              <a:buNone/>
            </a:pPr>
            <a:r>
              <a:rPr lang="en-US" b="1" i="1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</a:t>
            </a:r>
            <a:r>
              <a:rPr lang="en-US" b="1" i="1" baseline="-250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i,t</a:t>
            </a:r>
            <a:r>
              <a:rPr lang="en-US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= probability of detecting the species in site </a:t>
            </a:r>
            <a:r>
              <a:rPr lang="en-US" i="1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at time </a:t>
            </a:r>
            <a:r>
              <a:rPr lang="en-US" i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, given that the species is present</a:t>
            </a:r>
          </a:p>
          <a:p>
            <a:pPr marL="0" indent="0">
              <a:spcBef>
                <a:spcPts val="853"/>
              </a:spcBef>
              <a:buClr>
                <a:schemeClr val="dk1"/>
              </a:buClr>
              <a:buSzPct val="25000"/>
              <a:buNone/>
            </a:pPr>
            <a:endParaRPr lang="en-US" sz="2667" dirty="0"/>
          </a:p>
          <a:p>
            <a:pPr marL="0" indent="0">
              <a:spcBef>
                <a:spcPts val="853"/>
              </a:spcBef>
              <a:buClr>
                <a:schemeClr val="dk1"/>
              </a:buClr>
              <a:buSzPct val="25000"/>
              <a:buNone/>
            </a:pPr>
            <a:endParaRPr lang="en-US" sz="2667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9600" y="4648201"/>
            <a:ext cx="843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" charset="0"/>
                <a:ea typeface="Calibri" charset="0"/>
                <a:cs typeface="Calibri" charset="0"/>
              </a:rPr>
              <a:t>* </a:t>
            </a:r>
            <a:r>
              <a:rPr lang="en-US" sz="2800" i="1" dirty="0">
                <a:latin typeface="Calibri" charset="0"/>
                <a:ea typeface="Calibri" charset="0"/>
                <a:cs typeface="Calibri" charset="0"/>
              </a:rPr>
              <a:t>Check text and captions for notation definitions within each paper </a:t>
            </a:r>
            <a:r>
              <a:rPr lang="mr-IN" sz="2800" i="1" dirty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2800" i="1" dirty="0">
                <a:latin typeface="Calibri" charset="0"/>
                <a:ea typeface="Calibri" charset="0"/>
                <a:cs typeface="Calibri" charset="0"/>
              </a:rPr>
              <a:t> not always consistent!</a:t>
            </a:r>
          </a:p>
        </p:txBody>
      </p:sp>
    </p:spTree>
    <p:extLst>
      <p:ext uri="{BB962C8B-B14F-4D97-AF65-F5344CB8AC3E}">
        <p14:creationId xmlns:p14="http://schemas.microsoft.com/office/powerpoint/2010/main" val="280161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306" y="235639"/>
            <a:ext cx="9724559" cy="1143000"/>
          </a:xfrm>
        </p:spPr>
        <p:txBody>
          <a:bodyPr>
            <a:noAutofit/>
          </a:bodyPr>
          <a:lstStyle/>
          <a:p>
            <a:r>
              <a:rPr lang="en-US" dirty="0"/>
              <a:t>How an observer surveys for eastern Black Rail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39388" y="4841059"/>
            <a:ext cx="1343817" cy="10468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48554" y="4170955"/>
            <a:ext cx="1343817" cy="10468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94829" y="4280055"/>
            <a:ext cx="1343817" cy="10468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79865" y="4045845"/>
            <a:ext cx="1343817" cy="10468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94829" y="4912996"/>
            <a:ext cx="1343817" cy="10468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97141" y="4685503"/>
            <a:ext cx="1343817" cy="1046800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3678405" y="5389353"/>
            <a:ext cx="599643" cy="5319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>
                <a:solidFill>
                  <a:prstClr val="black"/>
                </a:solidFill>
                <a:latin typeface="Arial"/>
              </a:rPr>
              <a:t>?</a:t>
            </a:r>
          </a:p>
        </p:txBody>
      </p:sp>
      <p:sp>
        <p:nvSpPr>
          <p:cNvPr id="33" name="Oval 32"/>
          <p:cNvSpPr/>
          <p:nvPr/>
        </p:nvSpPr>
        <p:spPr>
          <a:xfrm>
            <a:off x="4505689" y="4904406"/>
            <a:ext cx="599643" cy="5319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>
                <a:solidFill>
                  <a:prstClr val="black"/>
                </a:solidFill>
                <a:latin typeface="Arial"/>
              </a:rPr>
              <a:t>?</a:t>
            </a:r>
          </a:p>
        </p:txBody>
      </p:sp>
      <p:sp>
        <p:nvSpPr>
          <p:cNvPr id="35" name="Oval 34"/>
          <p:cNvSpPr/>
          <p:nvPr/>
        </p:nvSpPr>
        <p:spPr>
          <a:xfrm>
            <a:off x="6638409" y="5170303"/>
            <a:ext cx="599643" cy="5319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>
                <a:solidFill>
                  <a:prstClr val="black"/>
                </a:solidFill>
                <a:latin typeface="Arial"/>
              </a:rPr>
              <a:t>?</a:t>
            </a:r>
          </a:p>
        </p:txBody>
      </p:sp>
      <p:sp>
        <p:nvSpPr>
          <p:cNvPr id="38" name="Oval 37"/>
          <p:cNvSpPr/>
          <p:nvPr/>
        </p:nvSpPr>
        <p:spPr>
          <a:xfrm>
            <a:off x="9063973" y="4638314"/>
            <a:ext cx="599643" cy="5319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>
                <a:solidFill>
                  <a:prstClr val="black"/>
                </a:solidFill>
                <a:latin typeface="Arial"/>
              </a:rPr>
              <a:t>?</a:t>
            </a:r>
          </a:p>
        </p:txBody>
      </p:sp>
      <p:sp>
        <p:nvSpPr>
          <p:cNvPr id="39" name="Oval 38"/>
          <p:cNvSpPr/>
          <p:nvPr/>
        </p:nvSpPr>
        <p:spPr>
          <a:xfrm>
            <a:off x="2499743" y="4309682"/>
            <a:ext cx="599643" cy="5319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6963681" y="4432534"/>
            <a:ext cx="599643" cy="5319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4894975" y="4271465"/>
            <a:ext cx="599643" cy="5319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>
                <a:solidFill>
                  <a:prstClr val="black"/>
                </a:solidFill>
                <a:latin typeface="Arial"/>
              </a:rPr>
              <a:t>?</a:t>
            </a:r>
          </a:p>
        </p:txBody>
      </p:sp>
      <p:sp>
        <p:nvSpPr>
          <p:cNvPr id="48" name="Oval 47"/>
          <p:cNvSpPr/>
          <p:nvPr/>
        </p:nvSpPr>
        <p:spPr>
          <a:xfrm>
            <a:off x="9363795" y="5621865"/>
            <a:ext cx="599643" cy="5319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3" name="&quot;No&quot; Symbol 2"/>
          <p:cNvSpPr/>
          <p:nvPr/>
        </p:nvSpPr>
        <p:spPr>
          <a:xfrm>
            <a:off x="9592395" y="3159635"/>
            <a:ext cx="457200" cy="457200"/>
          </a:xfrm>
          <a:prstGeom prst="noSmoking">
            <a:avLst>
              <a:gd name="adj" fmla="val 350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74861" y="4978391"/>
            <a:ext cx="1343817" cy="10468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29953" y="4538281"/>
            <a:ext cx="1343817" cy="10468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90028" y="4773868"/>
            <a:ext cx="1343817" cy="1046800"/>
          </a:xfrm>
          <a:prstGeom prst="rect">
            <a:avLst/>
          </a:prstGeom>
        </p:spPr>
      </p:pic>
      <p:sp>
        <p:nvSpPr>
          <p:cNvPr id="55" name="Oval 54"/>
          <p:cNvSpPr/>
          <p:nvPr/>
        </p:nvSpPr>
        <p:spPr>
          <a:xfrm>
            <a:off x="4499749" y="5710190"/>
            <a:ext cx="599643" cy="5319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>
                <a:solidFill>
                  <a:prstClr val="black"/>
                </a:solidFill>
                <a:latin typeface="Arial"/>
              </a:rPr>
              <a:t>?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45469" y="4354169"/>
            <a:ext cx="1343817" cy="1046800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>
            <a:off x="2036119" y="3810000"/>
            <a:ext cx="77503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4806499" y="6240963"/>
                <a:ext cx="7239000" cy="4147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𝑖</m:t>
                        </m:r>
                        <m:r>
                          <a:rPr lang="en-US" sz="1400" i="1">
                            <a:latin typeface="Cambria Math"/>
                          </a:rPr>
                          <m:t>,</m:t>
                        </m:r>
                        <m:r>
                          <a:rPr lang="en-US" sz="1400" i="1">
                            <a:latin typeface="Cambria Math"/>
                          </a:rPr>
                          <m:t>𝑡</m:t>
                        </m:r>
                      </m:sub>
                      <m:sup>
                        <m:r>
                          <a:rPr lang="en-US" sz="1400" i="1">
                            <a:latin typeface="Cambria Math"/>
                          </a:rPr>
                          <m:t>𝑅</m:t>
                        </m:r>
                      </m:sup>
                    </m:sSubSup>
                    <m:r>
                      <a:rPr lang="en-US" sz="14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𝑃</m:t>
                            </m:r>
                            <m:r>
                              <a:rPr lang="en-US" sz="1400" i="1">
                                <a:latin typeface="Cambria Math"/>
                              </a:rPr>
                              <m:t>(</m:t>
                            </m:r>
                            <m:r>
                              <a:rPr lang="en-US" sz="1400" i="1">
                                <a:latin typeface="Cambria Math"/>
                              </a:rPr>
                              <m:t>𝑝h</m:t>
                            </m:r>
                          </m:e>
                          <m:sub>
                            <m:r>
                              <a:rPr lang="en-US" sz="14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sz="14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1400" i="1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n-US" sz="1400" i="1">
                            <a:latin typeface="Cambria Math"/>
                          </a:rPr>
                          <m:t>)×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latin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latin typeface="Cambria Math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sz="1400" i="1">
                                    <a:latin typeface="Cambria Math"/>
                                  </a:rPr>
                                  <m:t>𝑏</m:t>
                                </m:r>
                              </m:sup>
                            </m:sSubSup>
                            <m:r>
                              <a:rPr lang="en-US" sz="1400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/>
                                  </a:rPr>
                                  <m:t>𝑝h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latin typeface="Cambria Math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400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/>
                                  </a:rPr>
                                  <m:t>𝑃</m:t>
                                </m:r>
                                <m:r>
                                  <a:rPr lang="en-US" sz="1400" i="1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sz="1400" i="1">
                                    <a:latin typeface="Cambria Math"/>
                                  </a:rPr>
                                  <m:t>𝑝h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latin typeface="Cambria Math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400" i="1">
                                <a:latin typeface="Cambria Math"/>
                              </a:rPr>
                              <m:t>)</m:t>
                            </m:r>
                          </m:e>
                        </m:d>
                        <m:sSubSup>
                          <m:sSub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latin typeface="Cambria Math"/>
                              </a:rPr>
                              <m:t>×</m:t>
                            </m:r>
                            <m:r>
                              <a:rPr lang="en-US" sz="1400" i="1">
                                <a:latin typeface="Cambria Math"/>
                              </a:rPr>
                              <m:t>𝜀</m:t>
                            </m:r>
                          </m:e>
                          <m:sub>
                            <m:r>
                              <a:rPr lang="en-US" sz="14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sz="14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1400" i="1">
                                <a:latin typeface="Cambria Math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1400" i="1">
                                <a:latin typeface="Cambria Math"/>
                              </a:rPr>
                              <m:t>𝑏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400" dirty="0"/>
                  <a:t>,</a:t>
                </a:r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499" y="6240963"/>
                <a:ext cx="7239000" cy="414729"/>
              </a:xfrm>
              <a:prstGeom prst="rect">
                <a:avLst/>
              </a:prstGeom>
              <a:blipFill>
                <a:blip r:embed="rId5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" name="Picture 5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85628" y="2332981"/>
            <a:ext cx="1343817" cy="10468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94794" y="1662876"/>
            <a:ext cx="1343817" cy="10468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41069" y="1771976"/>
            <a:ext cx="1343817" cy="10468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26105" y="1537767"/>
            <a:ext cx="1343817" cy="10468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41069" y="2404919"/>
            <a:ext cx="1343817" cy="10468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3381" y="2147415"/>
            <a:ext cx="1343817" cy="1046800"/>
          </a:xfrm>
          <a:prstGeom prst="rect">
            <a:avLst/>
          </a:prstGeom>
        </p:spPr>
      </p:pic>
      <p:sp>
        <p:nvSpPr>
          <p:cNvPr id="64" name="Oval 63"/>
          <p:cNvSpPr/>
          <p:nvPr/>
        </p:nvSpPr>
        <p:spPr>
          <a:xfrm>
            <a:off x="3824645" y="2881274"/>
            <a:ext cx="599643" cy="5319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>
                <a:solidFill>
                  <a:prstClr val="black"/>
                </a:solidFill>
                <a:latin typeface="Arial"/>
              </a:rPr>
              <a:t>?</a:t>
            </a:r>
          </a:p>
        </p:txBody>
      </p:sp>
      <p:sp>
        <p:nvSpPr>
          <p:cNvPr id="65" name="Oval 64"/>
          <p:cNvSpPr/>
          <p:nvPr/>
        </p:nvSpPr>
        <p:spPr>
          <a:xfrm>
            <a:off x="4651929" y="2396329"/>
            <a:ext cx="599643" cy="5319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>
                <a:solidFill>
                  <a:prstClr val="black"/>
                </a:solidFill>
                <a:latin typeface="Arial"/>
              </a:rPr>
              <a:t>?</a:t>
            </a:r>
          </a:p>
        </p:txBody>
      </p:sp>
      <p:sp>
        <p:nvSpPr>
          <p:cNvPr id="66" name="Oval 65"/>
          <p:cNvSpPr/>
          <p:nvPr/>
        </p:nvSpPr>
        <p:spPr>
          <a:xfrm>
            <a:off x="6784649" y="2662226"/>
            <a:ext cx="599643" cy="5319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>
                <a:solidFill>
                  <a:prstClr val="black"/>
                </a:solidFill>
                <a:latin typeface="Arial"/>
              </a:rPr>
              <a:t>?</a:t>
            </a:r>
          </a:p>
        </p:txBody>
      </p:sp>
      <p:sp>
        <p:nvSpPr>
          <p:cNvPr id="67" name="Oval 66"/>
          <p:cNvSpPr/>
          <p:nvPr/>
        </p:nvSpPr>
        <p:spPr>
          <a:xfrm>
            <a:off x="9210213" y="2130235"/>
            <a:ext cx="599643" cy="5319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>
                <a:solidFill>
                  <a:prstClr val="black"/>
                </a:solidFill>
                <a:latin typeface="Arial"/>
              </a:rPr>
              <a:t>?</a:t>
            </a:r>
          </a:p>
        </p:txBody>
      </p:sp>
      <p:sp>
        <p:nvSpPr>
          <p:cNvPr id="69" name="Oval 68"/>
          <p:cNvSpPr/>
          <p:nvPr/>
        </p:nvSpPr>
        <p:spPr>
          <a:xfrm>
            <a:off x="7109921" y="1924457"/>
            <a:ext cx="599643" cy="5319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5041215" y="1763386"/>
            <a:ext cx="599643" cy="5319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9510035" y="3113786"/>
            <a:ext cx="599643" cy="5319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21101" y="2470313"/>
            <a:ext cx="1343817" cy="104680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76193" y="2030203"/>
            <a:ext cx="1343817" cy="104680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6268" y="2265791"/>
            <a:ext cx="1343817" cy="1046800"/>
          </a:xfrm>
          <a:prstGeom prst="rect">
            <a:avLst/>
          </a:prstGeom>
        </p:spPr>
      </p:pic>
      <p:sp>
        <p:nvSpPr>
          <p:cNvPr id="75" name="Oval 74"/>
          <p:cNvSpPr/>
          <p:nvPr/>
        </p:nvSpPr>
        <p:spPr>
          <a:xfrm>
            <a:off x="4645989" y="3202113"/>
            <a:ext cx="599643" cy="5319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91709" y="1846091"/>
            <a:ext cx="1343817" cy="1046800"/>
          </a:xfrm>
          <a:prstGeom prst="rect">
            <a:avLst/>
          </a:prstGeom>
        </p:spPr>
      </p:pic>
      <p:sp>
        <p:nvSpPr>
          <p:cNvPr id="77" name="&quot;No&quot; Symbol 76"/>
          <p:cNvSpPr/>
          <p:nvPr/>
        </p:nvSpPr>
        <p:spPr>
          <a:xfrm>
            <a:off x="9135195" y="4689147"/>
            <a:ext cx="457200" cy="457200"/>
          </a:xfrm>
          <a:prstGeom prst="noSmoking">
            <a:avLst>
              <a:gd name="adj" fmla="val 350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78" name="&quot;No&quot; Symbol 77"/>
          <p:cNvSpPr/>
          <p:nvPr/>
        </p:nvSpPr>
        <p:spPr>
          <a:xfrm>
            <a:off x="6733209" y="5208728"/>
            <a:ext cx="457200" cy="457200"/>
          </a:xfrm>
          <a:prstGeom prst="noSmoking">
            <a:avLst>
              <a:gd name="adj" fmla="val 350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3256" y="5317083"/>
            <a:ext cx="1343817" cy="104680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68901" y="3883901"/>
            <a:ext cx="1343817" cy="1046800"/>
          </a:xfrm>
          <a:prstGeom prst="rect">
            <a:avLst/>
          </a:prstGeom>
        </p:spPr>
      </p:pic>
      <p:sp>
        <p:nvSpPr>
          <p:cNvPr id="81" name="&quot;No&quot; Symbol 80"/>
          <p:cNvSpPr/>
          <p:nvPr/>
        </p:nvSpPr>
        <p:spPr>
          <a:xfrm>
            <a:off x="7820367" y="5268465"/>
            <a:ext cx="457200" cy="457200"/>
          </a:xfrm>
          <a:prstGeom prst="noSmoking">
            <a:avLst>
              <a:gd name="adj" fmla="val 350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82" name="&quot;No&quot; Symbol 81"/>
          <p:cNvSpPr/>
          <p:nvPr/>
        </p:nvSpPr>
        <p:spPr>
          <a:xfrm>
            <a:off x="2511847" y="5044993"/>
            <a:ext cx="457200" cy="457200"/>
          </a:xfrm>
          <a:prstGeom prst="noSmoking">
            <a:avLst>
              <a:gd name="adj" fmla="val 350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83" name="&quot;No&quot; Symbol 82"/>
          <p:cNvSpPr/>
          <p:nvPr/>
        </p:nvSpPr>
        <p:spPr>
          <a:xfrm>
            <a:off x="7155692" y="1980795"/>
            <a:ext cx="457200" cy="457200"/>
          </a:xfrm>
          <a:prstGeom prst="noSmoking">
            <a:avLst>
              <a:gd name="adj" fmla="val 350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84" name="&quot;No&quot; Symbol 83"/>
          <p:cNvSpPr/>
          <p:nvPr/>
        </p:nvSpPr>
        <p:spPr>
          <a:xfrm>
            <a:off x="5095249" y="1794361"/>
            <a:ext cx="457200" cy="472017"/>
          </a:xfrm>
          <a:prstGeom prst="noSmoking">
            <a:avLst>
              <a:gd name="adj" fmla="val 350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85" name="&quot;No&quot; Symbol 84"/>
          <p:cNvSpPr/>
          <p:nvPr/>
        </p:nvSpPr>
        <p:spPr>
          <a:xfrm>
            <a:off x="4731875" y="3231834"/>
            <a:ext cx="457200" cy="472017"/>
          </a:xfrm>
          <a:prstGeom prst="noSmoking">
            <a:avLst>
              <a:gd name="adj" fmla="val 350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86" name="&quot;No&quot; Symbol 85"/>
          <p:cNvSpPr/>
          <p:nvPr/>
        </p:nvSpPr>
        <p:spPr>
          <a:xfrm>
            <a:off x="2576095" y="4331438"/>
            <a:ext cx="457200" cy="472017"/>
          </a:xfrm>
          <a:prstGeom prst="noSmoking">
            <a:avLst>
              <a:gd name="adj" fmla="val 350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87" name="Oval 86"/>
          <p:cNvSpPr/>
          <p:nvPr/>
        </p:nvSpPr>
        <p:spPr>
          <a:xfrm>
            <a:off x="2523181" y="1815750"/>
            <a:ext cx="599643" cy="5319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88" name="&quot;No&quot; Symbol 87"/>
          <p:cNvSpPr/>
          <p:nvPr/>
        </p:nvSpPr>
        <p:spPr>
          <a:xfrm>
            <a:off x="2599533" y="1837508"/>
            <a:ext cx="457200" cy="472017"/>
          </a:xfrm>
          <a:prstGeom prst="noSmoking">
            <a:avLst>
              <a:gd name="adj" fmla="val 350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89" name="&quot;No&quot; Symbol 88"/>
          <p:cNvSpPr/>
          <p:nvPr/>
        </p:nvSpPr>
        <p:spPr>
          <a:xfrm>
            <a:off x="7033179" y="4465755"/>
            <a:ext cx="457200" cy="457200"/>
          </a:xfrm>
          <a:prstGeom prst="noSmoking">
            <a:avLst>
              <a:gd name="adj" fmla="val 350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90" name="&quot;No&quot; Symbol 89"/>
          <p:cNvSpPr/>
          <p:nvPr/>
        </p:nvSpPr>
        <p:spPr>
          <a:xfrm>
            <a:off x="9435015" y="5675877"/>
            <a:ext cx="457200" cy="457200"/>
          </a:xfrm>
          <a:prstGeom prst="noSmoking">
            <a:avLst>
              <a:gd name="adj" fmla="val 350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13" name="Curved Connector 12"/>
          <p:cNvCxnSpPr>
            <a:endCxn id="44" idx="1"/>
          </p:cNvCxnSpPr>
          <p:nvPr/>
        </p:nvCxnSpPr>
        <p:spPr>
          <a:xfrm rot="5400000">
            <a:off x="1262666" y="4028190"/>
            <a:ext cx="2215191" cy="146239"/>
          </a:xfrm>
          <a:prstGeom prst="curvedConnector4">
            <a:avLst>
              <a:gd name="adj1" fmla="val 38186"/>
              <a:gd name="adj2" fmla="val 25631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Curved Connector 90"/>
          <p:cNvCxnSpPr/>
          <p:nvPr/>
        </p:nvCxnSpPr>
        <p:spPr>
          <a:xfrm rot="5400000">
            <a:off x="3548726" y="4628241"/>
            <a:ext cx="2215191" cy="146239"/>
          </a:xfrm>
          <a:prstGeom prst="curvedConnector4">
            <a:avLst>
              <a:gd name="adj1" fmla="val 38186"/>
              <a:gd name="adj2" fmla="val 25631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503604" y="2594242"/>
            <a:ext cx="1343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extinction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3400193" y="3790949"/>
            <a:ext cx="1601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colonization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9668884" y="2284485"/>
            <a:ext cx="1024371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1" dirty="0">
                <a:solidFill>
                  <a:prstClr val="black"/>
                </a:solidFill>
              </a:rPr>
              <a:t>Visit 1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9751600" y="4923208"/>
            <a:ext cx="1024371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1" dirty="0">
                <a:solidFill>
                  <a:prstClr val="black"/>
                </a:solidFill>
              </a:rPr>
              <a:t>Visit 2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95744" y="1553123"/>
            <a:ext cx="2169248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/>
              <a:t>Occupancy probability (</a:t>
            </a:r>
            <a:r>
              <a:rPr lang="el-GR" sz="2133" i="1" dirty="0"/>
              <a:t>ψ</a:t>
            </a:r>
            <a:r>
              <a:rPr lang="en-US" sz="2133" dirty="0"/>
              <a:t>)</a:t>
            </a:r>
            <a:endParaRPr lang="en-US" sz="2133" i="1" dirty="0"/>
          </a:p>
        </p:txBody>
      </p:sp>
      <p:sp>
        <p:nvSpPr>
          <p:cNvPr id="95" name="TextBox 94"/>
          <p:cNvSpPr txBox="1"/>
          <p:nvPr/>
        </p:nvSpPr>
        <p:spPr>
          <a:xfrm>
            <a:off x="-101235" y="4198691"/>
            <a:ext cx="2044908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/>
              <a:t>Detection probability (</a:t>
            </a:r>
            <a:r>
              <a:rPr lang="en-US" sz="2133" i="1" dirty="0"/>
              <a:t>p</a:t>
            </a:r>
            <a:r>
              <a:rPr lang="en-US" sz="2133" dirty="0"/>
              <a:t>)</a:t>
            </a:r>
            <a:endParaRPr lang="en-US" sz="2133" i="1" dirty="0"/>
          </a:p>
        </p:txBody>
      </p:sp>
    </p:spTree>
    <p:extLst>
      <p:ext uri="{BB962C8B-B14F-4D97-AF65-F5344CB8AC3E}">
        <p14:creationId xmlns:p14="http://schemas.microsoft.com/office/powerpoint/2010/main" val="143396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5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5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5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5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5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5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5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15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15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9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/>
              <a:t>Model outputs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sz="quarter" idx="1"/>
          </p:nvPr>
        </p:nvSpPr>
        <p:spPr>
          <a:xfrm>
            <a:off x="406400" y="1371601"/>
            <a:ext cx="11379200" cy="45261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marL="533387" indent="-457189">
              <a:spcBef>
                <a:spcPts val="640"/>
              </a:spcBef>
            </a:pPr>
            <a:r>
              <a:rPr lang="en-US" dirty="0"/>
              <a:t>Occupancy probability</a:t>
            </a:r>
          </a:p>
          <a:p>
            <a:pPr marL="533387" indent="-457189">
              <a:spcBef>
                <a:spcPts val="640"/>
              </a:spcBef>
            </a:pPr>
            <a:r>
              <a:rPr lang="en-US" dirty="0"/>
              <a:t>Odds </a:t>
            </a:r>
            <a:endParaRPr lang="en-US" dirty="0">
              <a:solidFill>
                <a:schemeClr val="dk1"/>
              </a:solidFill>
              <a:sym typeface="Calibri"/>
            </a:endParaRPr>
          </a:p>
          <a:p>
            <a:pPr marL="533387" indent="-457189">
              <a:spcBef>
                <a:spcPts val="640"/>
              </a:spcBef>
            </a:pPr>
            <a:endParaRPr lang="en-US" sz="2933" dirty="0">
              <a:solidFill>
                <a:schemeClr val="dk1"/>
              </a:solidFill>
              <a:sym typeface="Calibri"/>
            </a:endParaRPr>
          </a:p>
          <a:p>
            <a:pPr marL="1600160" lvl="2" indent="-457189">
              <a:buFont typeface="Arial" panose="020B0604020202020204" pitchFamily="34" charset="0"/>
              <a:buChar char="•"/>
            </a:pPr>
            <a:endParaRPr lang="en-US" sz="2667" dirty="0"/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2667" dirty="0">
              <a:solidFill>
                <a:schemeClr val="dk1"/>
              </a:solidFill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62268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406400" y="19843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ea typeface="Calibri"/>
                <a:cs typeface="Calibri"/>
                <a:sym typeface="Calibri"/>
              </a:rPr>
              <a:t>What influences occupancy probability?</a:t>
            </a:r>
          </a:p>
        </p:txBody>
      </p:sp>
      <p:sp>
        <p:nvSpPr>
          <p:cNvPr id="8" name="Shape 211"/>
          <p:cNvSpPr txBox="1">
            <a:spLocks/>
          </p:cNvSpPr>
          <p:nvPr/>
        </p:nvSpPr>
        <p:spPr>
          <a:xfrm>
            <a:off x="812800" y="15240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wrap="square" lIns="121900" tIns="60933" rIns="121900" bIns="6093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57200" indent="-457200">
              <a:spcBef>
                <a:spcPts val="0"/>
              </a:spcBef>
            </a:pPr>
            <a:r>
              <a:rPr lang="en-US" sz="2800" dirty="0">
                <a:latin typeface="+mn-lt"/>
              </a:rPr>
              <a:t>Potential stressors and threats included as </a:t>
            </a:r>
            <a:r>
              <a:rPr lang="en-US" sz="2800" b="1" dirty="0">
                <a:latin typeface="+mn-lt"/>
              </a:rPr>
              <a:t>covariates</a:t>
            </a:r>
          </a:p>
          <a:p>
            <a:pPr marL="628661" lvl="1" indent="-34290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Site characteristics (e.g. land cover)</a:t>
            </a:r>
          </a:p>
          <a:p>
            <a:pPr marL="628661" lvl="1" indent="-34290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Weather (rainfall, temperature)</a:t>
            </a:r>
          </a:p>
          <a:p>
            <a:pPr marL="628661" lvl="1" indent="-34290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latin typeface="+mn-lt"/>
              </a:rPr>
              <a:t>Distance to other occupied sites</a:t>
            </a:r>
          </a:p>
          <a:p>
            <a:pPr marL="628661" lvl="1" indent="-34290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400" i="1" dirty="0">
                <a:latin typeface="+mn-lt"/>
              </a:rPr>
              <a:t>… etc. … </a:t>
            </a:r>
          </a:p>
          <a:p>
            <a:pPr marL="457200" indent="-457200">
              <a:spcBef>
                <a:spcPts val="0"/>
              </a:spcBef>
            </a:pPr>
            <a:endParaRPr lang="en-US" sz="2667" i="1" dirty="0">
              <a:latin typeface="+mn-lt"/>
            </a:endParaRPr>
          </a:p>
          <a:p>
            <a:pPr marL="457200" indent="-457200">
              <a:spcBef>
                <a:spcPts val="0"/>
              </a:spcBef>
            </a:pPr>
            <a:r>
              <a:rPr lang="en-US" sz="2800" dirty="0">
                <a:latin typeface="+mn-lt"/>
              </a:rPr>
              <a:t>Effect of covariates often expressed as odds</a:t>
            </a:r>
          </a:p>
        </p:txBody>
      </p:sp>
    </p:spTree>
    <p:extLst>
      <p:ext uri="{BB962C8B-B14F-4D97-AF65-F5344CB8AC3E}">
        <p14:creationId xmlns:p14="http://schemas.microsoft.com/office/powerpoint/2010/main" val="14044435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5" y="187040"/>
            <a:ext cx="10972800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Interpreting model outputs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508000" y="1318494"/>
                <a:ext cx="11407541" cy="4398964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Parameters of interest:</a:t>
                </a:r>
              </a:p>
              <a:p>
                <a:pPr marL="876287" lvl="2" indent="-34290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  <a:ea typeface="Cambria Math"/>
                      </a:rPr>
                      <m:t>𝜓</m:t>
                    </m:r>
                  </m:oMath>
                </a14:m>
                <a:r>
                  <a:rPr lang="en-US" sz="2400" dirty="0">
                    <a:ea typeface="Cambria Math"/>
                  </a:rPr>
                  <a:t> (psi) = occupancy probability</a:t>
                </a:r>
                <a:endParaRPr lang="en-US" sz="2400" dirty="0"/>
              </a:p>
              <a:p>
                <a:pPr marL="876287" lvl="2" indent="-342900">
                  <a:buFont typeface="Courier New" panose="02070309020205020404" pitchFamily="49" charset="0"/>
                  <a:buChar char="o"/>
                </a:pPr>
                <a:r>
                  <a:rPr lang="en-US" sz="2400" dirty="0">
                    <a:ea typeface="Cambria Math"/>
                  </a:rPr>
                  <a:t>p = detection probability</a:t>
                </a:r>
              </a:p>
              <a:p>
                <a:pPr marL="876287" lvl="2" indent="-342900">
                  <a:buFont typeface="Courier New" panose="02070309020205020404" pitchFamily="49" charset="0"/>
                  <a:buChar char="o"/>
                </a:pPr>
                <a:r>
                  <a:rPr lang="en-US" sz="2400" dirty="0">
                    <a:ea typeface="Cambria Math"/>
                  </a:rPr>
                  <a:t>β</a:t>
                </a:r>
                <a:r>
                  <a:rPr lang="en-US" sz="2400" baseline="-25000" dirty="0">
                    <a:ea typeface="Cambria Math"/>
                  </a:rPr>
                  <a:t>k</a:t>
                </a:r>
                <a:r>
                  <a:rPr lang="en-US" sz="2400" dirty="0">
                    <a:ea typeface="Cambria Math"/>
                  </a:rPr>
                  <a:t> = effect of covariate </a:t>
                </a:r>
                <a:r>
                  <a:rPr lang="en-US" sz="2400" i="1" dirty="0">
                    <a:ea typeface="Cambria Math"/>
                  </a:rPr>
                  <a:t>k</a:t>
                </a:r>
                <a:r>
                  <a:rPr lang="en-US" sz="2400" dirty="0">
                    <a:ea typeface="Cambria Math"/>
                  </a:rPr>
                  <a:t> on occupancy (or detection) probability</a:t>
                </a:r>
              </a:p>
              <a:p>
                <a:pPr marL="1562070" lvl="4" indent="-342900"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ea typeface="Cambria Math"/>
                  </a:rPr>
                  <a:t>Positive or negative?</a:t>
                </a:r>
              </a:p>
              <a:p>
                <a:pPr marL="1562070" lvl="4" indent="-342900"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ea typeface="Cambria Math"/>
                  </a:rPr>
                  <a:t>“significant” effect? – does the confidence interval contain 0?</a:t>
                </a:r>
              </a:p>
              <a:p>
                <a:pPr marL="1562070" lvl="4" indent="-342900"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ea typeface="Cambria Math"/>
                  </a:rPr>
                  <a:t>Importance of covariates often assessed by comparing models using AIC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508000" y="1318494"/>
                <a:ext cx="11407541" cy="4398964"/>
              </a:xfrm>
              <a:blipFill>
                <a:blip r:embed="rId2"/>
                <a:stretch>
                  <a:fillRect l="-694" t="-1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9924976" y="6473031"/>
            <a:ext cx="2226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Wiens et al 2011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5" y="4313375"/>
            <a:ext cx="7150100" cy="23263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800" y="4676425"/>
            <a:ext cx="4753461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53400" y="1350578"/>
            <a:ext cx="353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Use the AIC table to determine the best model</a:t>
            </a:r>
          </a:p>
        </p:txBody>
      </p:sp>
    </p:spTree>
    <p:extLst>
      <p:ext uri="{BB962C8B-B14F-4D97-AF65-F5344CB8AC3E}">
        <p14:creationId xmlns:p14="http://schemas.microsoft.com/office/powerpoint/2010/main" val="12729737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/>
              <a:t>Example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sz="quarter" idx="1"/>
          </p:nvPr>
        </p:nvSpPr>
        <p:spPr>
          <a:xfrm>
            <a:off x="406400" y="1371601"/>
            <a:ext cx="11379200" cy="45261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marL="533387" indent="-457189">
              <a:spcBef>
                <a:spcPts val="640"/>
              </a:spcBef>
            </a:pPr>
            <a:r>
              <a:rPr lang="en-US" dirty="0"/>
              <a:t>Occupancy example</a:t>
            </a:r>
            <a:endParaRPr lang="en-US" dirty="0">
              <a:solidFill>
                <a:schemeClr val="dk1"/>
              </a:solidFill>
              <a:sym typeface="Calibri"/>
            </a:endParaRPr>
          </a:p>
          <a:p>
            <a:pPr marL="533387" indent="-457189">
              <a:spcBef>
                <a:spcPts val="640"/>
              </a:spcBef>
            </a:pPr>
            <a:endParaRPr lang="en-US" sz="2933" dirty="0">
              <a:solidFill>
                <a:schemeClr val="dk1"/>
              </a:solidFill>
              <a:sym typeface="Calibri"/>
            </a:endParaRPr>
          </a:p>
          <a:p>
            <a:pPr marL="1600160" lvl="2" indent="-457189">
              <a:buFont typeface="Arial" panose="020B0604020202020204" pitchFamily="34" charset="0"/>
              <a:buChar char="•"/>
            </a:pPr>
            <a:endParaRPr lang="en-US" sz="2667" dirty="0"/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2667" dirty="0">
              <a:solidFill>
                <a:schemeClr val="dk1"/>
              </a:solidFill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158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740728" y="177800"/>
            <a:ext cx="2438400" cy="1117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Do I have true absences in my data?</a:t>
            </a:r>
          </a:p>
        </p:txBody>
      </p:sp>
      <p:sp>
        <p:nvSpPr>
          <p:cNvPr id="9" name="Rectangle 8"/>
          <p:cNvSpPr/>
          <p:nvPr/>
        </p:nvSpPr>
        <p:spPr>
          <a:xfrm>
            <a:off x="1810329" y="4524782"/>
            <a:ext cx="2438400" cy="118687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Presence type models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9101282" y="2146803"/>
            <a:ext cx="1727200" cy="9144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Number of years?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941541" y="4290281"/>
            <a:ext cx="1828800" cy="118687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6"/>
                </a:solidFill>
              </a:rPr>
              <a:t>Site occupancy model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083799" y="4290281"/>
            <a:ext cx="1736436" cy="118687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6"/>
                </a:solidFill>
              </a:rPr>
              <a:t>Dynamic occupancy model</a:t>
            </a:r>
          </a:p>
        </p:txBody>
      </p:sp>
      <p:cxnSp>
        <p:nvCxnSpPr>
          <p:cNvPr id="15" name="Straight Arrow Connector 14"/>
          <p:cNvCxnSpPr>
            <a:cxnSpLocks/>
            <a:stCxn id="7" idx="2"/>
          </p:cNvCxnSpPr>
          <p:nvPr/>
        </p:nvCxnSpPr>
        <p:spPr>
          <a:xfrm flipH="1">
            <a:off x="3022533" y="1286437"/>
            <a:ext cx="1937396" cy="3238345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7" idx="2"/>
            <a:endCxn id="22" idx="0"/>
          </p:cNvCxnSpPr>
          <p:nvPr/>
        </p:nvCxnSpPr>
        <p:spPr>
          <a:xfrm>
            <a:off x="4959929" y="1295400"/>
            <a:ext cx="1758372" cy="984704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2"/>
            <a:endCxn id="13" idx="0"/>
          </p:cNvCxnSpPr>
          <p:nvPr/>
        </p:nvCxnSpPr>
        <p:spPr>
          <a:xfrm>
            <a:off x="9964882" y="3061203"/>
            <a:ext cx="987135" cy="1229078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1" idx="2"/>
            <a:endCxn id="12" idx="0"/>
          </p:cNvCxnSpPr>
          <p:nvPr/>
        </p:nvCxnSpPr>
        <p:spPr>
          <a:xfrm flipH="1">
            <a:off x="8855941" y="3061203"/>
            <a:ext cx="1108941" cy="1229078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463799" y="1410998"/>
            <a:ext cx="1810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Presence only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945909" y="1227310"/>
            <a:ext cx="24083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Presence-absence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327981" y="3666666"/>
            <a:ext cx="738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few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0617778" y="3654767"/>
            <a:ext cx="912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lots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235200" y="6375400"/>
            <a:ext cx="772160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i="1" dirty="0"/>
              <a:t>Always check specific model assumptions!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854700" y="2280104"/>
            <a:ext cx="1727200" cy="9144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Replicated surveys?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728866" y="4291449"/>
            <a:ext cx="1828800" cy="118687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6"/>
                </a:solidFill>
              </a:rPr>
              <a:t>Logistic regression</a:t>
            </a:r>
          </a:p>
        </p:txBody>
      </p:sp>
      <p:cxnSp>
        <p:nvCxnSpPr>
          <p:cNvPr id="41" name="Straight Arrow Connector 40"/>
          <p:cNvCxnSpPr>
            <a:stCxn id="22" idx="2"/>
            <a:endCxn id="38" idx="0"/>
          </p:cNvCxnSpPr>
          <p:nvPr/>
        </p:nvCxnSpPr>
        <p:spPr>
          <a:xfrm flipH="1">
            <a:off x="6643266" y="3194504"/>
            <a:ext cx="75034" cy="1096945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cxnSpLocks/>
            <a:stCxn id="22" idx="3"/>
          </p:cNvCxnSpPr>
          <p:nvPr/>
        </p:nvCxnSpPr>
        <p:spPr>
          <a:xfrm flipV="1">
            <a:off x="7581900" y="2604003"/>
            <a:ext cx="1519382" cy="133301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152158" y="3727225"/>
            <a:ext cx="2408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355607" y="2656634"/>
            <a:ext cx="2408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19341250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505691" y="1157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ea typeface="Calibri"/>
                <a:cs typeface="Calibri"/>
                <a:sym typeface="Calibri"/>
              </a:rPr>
              <a:t>Why estimate occupancy?</a:t>
            </a:r>
          </a:p>
        </p:txBody>
      </p:sp>
      <p:sp>
        <p:nvSpPr>
          <p:cNvPr id="199" name="Shape 199"/>
          <p:cNvSpPr txBox="1">
            <a:spLocks noGrp="1"/>
          </p:cNvSpPr>
          <p:nvPr>
            <p:ph sz="quarter" idx="1"/>
          </p:nvPr>
        </p:nvSpPr>
        <p:spPr>
          <a:xfrm>
            <a:off x="838200" y="168707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marL="457189" indent="-457189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Abundance can tell you more about species status, site use, and ecology</a:t>
            </a: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More difficult to collect abundance data (time, money) and therefore often limited in spatial and/or temporal scope</a:t>
            </a: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Presence/absence data is typically:</a:t>
            </a:r>
          </a:p>
          <a:p>
            <a:pPr marL="952485" lvl="1" indent="-342900">
              <a:spcBef>
                <a:spcPts val="640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Less intensive to collect</a:t>
            </a:r>
          </a:p>
          <a:p>
            <a:pPr marL="952485" lvl="1" indent="-342900">
              <a:spcBef>
                <a:spcPts val="640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Cheaper</a:t>
            </a:r>
          </a:p>
          <a:p>
            <a:pPr marL="952485" lvl="1" indent="-342900">
              <a:spcBef>
                <a:spcPts val="640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Covers larger area/time scale</a:t>
            </a:r>
          </a:p>
          <a:p>
            <a:pPr marL="952485" lvl="1" indent="-342900">
              <a:spcBef>
                <a:spcPts val="640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Can be more practical depending on objectives</a:t>
            </a:r>
          </a:p>
        </p:txBody>
      </p:sp>
    </p:spTree>
    <p:extLst>
      <p:ext uri="{BB962C8B-B14F-4D97-AF65-F5344CB8AC3E}">
        <p14:creationId xmlns:p14="http://schemas.microsoft.com/office/powerpoint/2010/main" val="7440071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/>
              <a:t>Common analysis approaches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sz="quarter" idx="1"/>
          </p:nvPr>
        </p:nvSpPr>
        <p:spPr>
          <a:xfrm>
            <a:off x="406400" y="1371601"/>
            <a:ext cx="11379200" cy="45261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marL="533387" indent="-457189">
              <a:spcBef>
                <a:spcPts val="64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sym typeface="Calibri"/>
              </a:rPr>
              <a:t>Logistic regression</a:t>
            </a:r>
            <a:endParaRPr lang="en-US" i="1" dirty="0">
              <a:solidFill>
                <a:schemeClr val="bg1">
                  <a:lumMod val="50000"/>
                </a:schemeClr>
              </a:solidFill>
              <a:sym typeface="Calibri"/>
            </a:endParaRPr>
          </a:p>
          <a:p>
            <a:pPr marL="533387" indent="-457189">
              <a:spcBef>
                <a:spcPts val="64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sym typeface="Calibri"/>
              </a:rPr>
              <a:t>Site-occupancy models </a:t>
            </a:r>
          </a:p>
          <a:p>
            <a:pPr marL="533387" indent="-457189">
              <a:spcBef>
                <a:spcPts val="640"/>
              </a:spcBef>
            </a:pPr>
            <a:r>
              <a:rPr lang="en-US" dirty="0"/>
              <a:t>Dynamic occupancy models</a:t>
            </a:r>
          </a:p>
          <a:p>
            <a:pPr marL="533387" indent="-457189">
              <a:spcBef>
                <a:spcPts val="640"/>
              </a:spcBef>
            </a:pPr>
            <a:endParaRPr lang="en-US" sz="2933" dirty="0">
              <a:solidFill>
                <a:schemeClr val="dk1"/>
              </a:solidFill>
              <a:sym typeface="Calibri"/>
            </a:endParaRPr>
          </a:p>
          <a:p>
            <a:pPr marL="1600160" lvl="2" indent="-457189">
              <a:buFont typeface="Arial" panose="020B0604020202020204" pitchFamily="34" charset="0"/>
              <a:buChar char="•"/>
            </a:pPr>
            <a:endParaRPr lang="en-US" sz="2667" dirty="0"/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2667" dirty="0">
              <a:solidFill>
                <a:schemeClr val="dk1"/>
              </a:solidFill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19515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477982" y="14218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Dynamic occupancy models</a:t>
            </a:r>
          </a:p>
        </p:txBody>
      </p:sp>
      <p:sp>
        <p:nvSpPr>
          <p:cNvPr id="223" name="Shape 223"/>
          <p:cNvSpPr txBox="1">
            <a:spLocks noGrp="1"/>
          </p:cNvSpPr>
          <p:nvPr>
            <p:ph sz="quarter" idx="1"/>
          </p:nvPr>
        </p:nvSpPr>
        <p:spPr>
          <a:xfrm>
            <a:off x="609600" y="1600200"/>
            <a:ext cx="10972800" cy="6096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indent="-457189">
              <a:spcBef>
                <a:spcPts val="0"/>
              </a:spcBef>
            </a:pPr>
            <a:r>
              <a:rPr lang="en-US" dirty="0"/>
              <a:t>Estimate change in occupancy over time (colonization and extinction)</a:t>
            </a:r>
          </a:p>
          <a:p>
            <a:pPr marL="0" indent="0">
              <a:spcBef>
                <a:spcPts val="0"/>
              </a:spcBef>
              <a:buNone/>
            </a:pPr>
            <a:endParaRPr lang="en-US" sz="2667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8D2ED25-6C07-47A7-9C90-E309A372056B}"/>
              </a:ext>
            </a:extLst>
          </p:cNvPr>
          <p:cNvGrpSpPr/>
          <p:nvPr/>
        </p:nvGrpSpPr>
        <p:grpSpPr>
          <a:xfrm>
            <a:off x="2052782" y="2315369"/>
            <a:ext cx="6927273" cy="4255499"/>
            <a:chOff x="2870200" y="2479965"/>
            <a:chExt cx="6927273" cy="4255499"/>
          </a:xfrm>
        </p:grpSpPr>
        <p:sp>
          <p:nvSpPr>
            <p:cNvPr id="7" name="Rounded Rectangle 6"/>
            <p:cNvSpPr/>
            <p:nvPr/>
          </p:nvSpPr>
          <p:spPr>
            <a:xfrm>
              <a:off x="3251200" y="4049496"/>
              <a:ext cx="457200" cy="50800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870200" y="6257634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Time 1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5842000" y="3530600"/>
              <a:ext cx="457200" cy="50800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5842000" y="4546600"/>
              <a:ext cx="457200" cy="50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0</a:t>
              </a:r>
            </a:p>
          </p:txBody>
        </p:sp>
        <p:cxnSp>
          <p:nvCxnSpPr>
            <p:cNvPr id="16" name="Straight Arrow Connector 15"/>
            <p:cNvCxnSpPr>
              <a:stCxn id="7" idx="3"/>
              <a:endCxn id="17" idx="1"/>
            </p:cNvCxnSpPr>
            <p:nvPr/>
          </p:nvCxnSpPr>
          <p:spPr>
            <a:xfrm flipV="1">
              <a:off x="3708400" y="3784600"/>
              <a:ext cx="2133600" cy="51889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7" idx="3"/>
              <a:endCxn id="18" idx="1"/>
            </p:cNvCxnSpPr>
            <p:nvPr/>
          </p:nvCxnSpPr>
          <p:spPr>
            <a:xfrm>
              <a:off x="3708400" y="4303496"/>
              <a:ext cx="2133600" cy="4971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461000" y="6273799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Time 2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74309" y="3639126"/>
              <a:ext cx="406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611255" y="4541332"/>
              <a:ext cx="406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E</a:t>
              </a: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8940800" y="2479965"/>
              <a:ext cx="457200" cy="50800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8940800" y="3495965"/>
              <a:ext cx="457200" cy="50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578273" y="6239163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Time 3</a:t>
              </a:r>
            </a:p>
          </p:txBody>
        </p:sp>
        <p:cxnSp>
          <p:nvCxnSpPr>
            <p:cNvPr id="33" name="Straight Arrow Connector 32"/>
            <p:cNvCxnSpPr>
              <a:stCxn id="17" idx="3"/>
              <a:endCxn id="30" idx="1"/>
            </p:cNvCxnSpPr>
            <p:nvPr/>
          </p:nvCxnSpPr>
          <p:spPr>
            <a:xfrm flipV="1">
              <a:off x="6299200" y="2733965"/>
              <a:ext cx="2641600" cy="105063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17" idx="3"/>
              <a:endCxn id="31" idx="1"/>
            </p:cNvCxnSpPr>
            <p:nvPr/>
          </p:nvCxnSpPr>
          <p:spPr>
            <a:xfrm flipV="1">
              <a:off x="6299200" y="3749965"/>
              <a:ext cx="2641600" cy="3463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ounded Rectangle 41"/>
            <p:cNvSpPr/>
            <p:nvPr/>
          </p:nvSpPr>
          <p:spPr>
            <a:xfrm>
              <a:off x="8940800" y="4511965"/>
              <a:ext cx="457200" cy="50800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8940800" y="5527965"/>
              <a:ext cx="457200" cy="50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0</a:t>
              </a:r>
            </a:p>
          </p:txBody>
        </p:sp>
        <p:cxnSp>
          <p:nvCxnSpPr>
            <p:cNvPr id="44" name="Straight Arrow Connector 43"/>
            <p:cNvCxnSpPr>
              <a:stCxn id="18" idx="3"/>
              <a:endCxn id="42" idx="1"/>
            </p:cNvCxnSpPr>
            <p:nvPr/>
          </p:nvCxnSpPr>
          <p:spPr>
            <a:xfrm flipV="1">
              <a:off x="6299200" y="4765965"/>
              <a:ext cx="2641600" cy="3463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18" idx="3"/>
              <a:endCxn id="43" idx="1"/>
            </p:cNvCxnSpPr>
            <p:nvPr/>
          </p:nvCxnSpPr>
          <p:spPr>
            <a:xfrm>
              <a:off x="6299200" y="4800600"/>
              <a:ext cx="2641600" cy="98136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7416800" y="2740967"/>
              <a:ext cx="406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566892" y="3778001"/>
              <a:ext cx="406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E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354455" y="4372418"/>
              <a:ext cx="406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315201" y="5371597"/>
              <a:ext cx="8913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1 - 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78952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472185" y="11804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Dynamic occupancy models</a:t>
            </a:r>
          </a:p>
        </p:txBody>
      </p:sp>
      <p:sp>
        <p:nvSpPr>
          <p:cNvPr id="223" name="Shape 223"/>
          <p:cNvSpPr txBox="1">
            <a:spLocks noGrp="1"/>
          </p:cNvSpPr>
          <p:nvPr>
            <p:ph sz="quarter" idx="1"/>
          </p:nvPr>
        </p:nvSpPr>
        <p:spPr>
          <a:xfrm>
            <a:off x="609600" y="1600200"/>
            <a:ext cx="10972800" cy="6096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indent="-457189">
              <a:spcBef>
                <a:spcPts val="0"/>
              </a:spcBef>
            </a:pPr>
            <a:r>
              <a:rPr lang="en-US" sz="2667" dirty="0"/>
              <a:t>Estimate change in occupancy over time (colonization and extinction)</a:t>
            </a:r>
          </a:p>
          <a:p>
            <a:pPr marL="0" indent="0">
              <a:spcBef>
                <a:spcPts val="0"/>
              </a:spcBef>
              <a:buNone/>
            </a:pPr>
            <a:endParaRPr lang="en-US" sz="2667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0321" y="1663935"/>
            <a:ext cx="1791756" cy="139573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18C0C8A-D763-4882-9186-D77FAFA45A52}"/>
              </a:ext>
            </a:extLst>
          </p:cNvPr>
          <p:cNvGrpSpPr/>
          <p:nvPr/>
        </p:nvGrpSpPr>
        <p:grpSpPr>
          <a:xfrm>
            <a:off x="1302377" y="1905000"/>
            <a:ext cx="8559700" cy="4678062"/>
            <a:chOff x="2701686" y="2057402"/>
            <a:chExt cx="8559700" cy="4678062"/>
          </a:xfrm>
        </p:grpSpPr>
        <p:sp>
          <p:nvSpPr>
            <p:cNvPr id="7" name="Rounded Rectangle 6"/>
            <p:cNvSpPr/>
            <p:nvPr/>
          </p:nvSpPr>
          <p:spPr>
            <a:xfrm>
              <a:off x="3251200" y="4049496"/>
              <a:ext cx="457200" cy="50800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870200" y="6257634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Time 1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5842000" y="3530600"/>
              <a:ext cx="457200" cy="50800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5842000" y="4546600"/>
              <a:ext cx="457200" cy="50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0</a:t>
              </a:r>
            </a:p>
          </p:txBody>
        </p:sp>
        <p:cxnSp>
          <p:nvCxnSpPr>
            <p:cNvPr id="16" name="Straight Arrow Connector 15"/>
            <p:cNvCxnSpPr>
              <a:stCxn id="7" idx="3"/>
              <a:endCxn id="17" idx="1"/>
            </p:cNvCxnSpPr>
            <p:nvPr/>
          </p:nvCxnSpPr>
          <p:spPr>
            <a:xfrm flipV="1">
              <a:off x="3708400" y="3784600"/>
              <a:ext cx="2133600" cy="51889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7" idx="3"/>
              <a:endCxn id="18" idx="1"/>
            </p:cNvCxnSpPr>
            <p:nvPr/>
          </p:nvCxnSpPr>
          <p:spPr>
            <a:xfrm>
              <a:off x="3708400" y="4303496"/>
              <a:ext cx="2133600" cy="4971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461000" y="6273799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Time 2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74309" y="3639126"/>
              <a:ext cx="406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611255" y="4541332"/>
              <a:ext cx="406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E</a:t>
              </a: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8940800" y="2479965"/>
              <a:ext cx="457200" cy="50800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8940800" y="3495965"/>
              <a:ext cx="457200" cy="50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578273" y="6239163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Time 3</a:t>
              </a:r>
            </a:p>
          </p:txBody>
        </p:sp>
        <p:cxnSp>
          <p:nvCxnSpPr>
            <p:cNvPr id="33" name="Straight Arrow Connector 32"/>
            <p:cNvCxnSpPr>
              <a:stCxn id="17" idx="3"/>
              <a:endCxn id="30" idx="1"/>
            </p:cNvCxnSpPr>
            <p:nvPr/>
          </p:nvCxnSpPr>
          <p:spPr>
            <a:xfrm flipV="1">
              <a:off x="6299200" y="2733965"/>
              <a:ext cx="2641600" cy="105063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17" idx="3"/>
              <a:endCxn id="31" idx="1"/>
            </p:cNvCxnSpPr>
            <p:nvPr/>
          </p:nvCxnSpPr>
          <p:spPr>
            <a:xfrm flipV="1">
              <a:off x="6299200" y="3749965"/>
              <a:ext cx="2641600" cy="3463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ounded Rectangle 41"/>
            <p:cNvSpPr/>
            <p:nvPr/>
          </p:nvSpPr>
          <p:spPr>
            <a:xfrm>
              <a:off x="8940800" y="4511965"/>
              <a:ext cx="457200" cy="50800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8940800" y="5527965"/>
              <a:ext cx="457200" cy="5080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0</a:t>
              </a:r>
            </a:p>
          </p:txBody>
        </p:sp>
        <p:cxnSp>
          <p:nvCxnSpPr>
            <p:cNvPr id="44" name="Straight Arrow Connector 43"/>
            <p:cNvCxnSpPr>
              <a:stCxn id="18" idx="3"/>
              <a:endCxn id="42" idx="1"/>
            </p:cNvCxnSpPr>
            <p:nvPr/>
          </p:nvCxnSpPr>
          <p:spPr>
            <a:xfrm flipV="1">
              <a:off x="6299200" y="4765965"/>
              <a:ext cx="2641600" cy="3463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18" idx="3"/>
              <a:endCxn id="43" idx="1"/>
            </p:cNvCxnSpPr>
            <p:nvPr/>
          </p:nvCxnSpPr>
          <p:spPr>
            <a:xfrm>
              <a:off x="6299200" y="4800600"/>
              <a:ext cx="2641600" cy="98136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7557655" y="2906461"/>
              <a:ext cx="406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566892" y="3778001"/>
              <a:ext cx="406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E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566892" y="4450921"/>
              <a:ext cx="406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315201" y="5371597"/>
              <a:ext cx="8913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1 - C</a:t>
              </a: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01686" y="2514204"/>
              <a:ext cx="1791756" cy="1395733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28683" y="2057402"/>
              <a:ext cx="1791756" cy="1395733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69630" y="3916964"/>
              <a:ext cx="1791756" cy="1395733"/>
            </a:xfrm>
            <a:prstGeom prst="rect">
              <a:avLst/>
            </a:prstGeom>
          </p:spPr>
        </p:pic>
        <p:sp>
          <p:nvSpPr>
            <p:cNvPr id="36" name="&quot;No&quot; Symbol 35"/>
            <p:cNvSpPr/>
            <p:nvPr/>
          </p:nvSpPr>
          <p:spPr>
            <a:xfrm>
              <a:off x="8900415" y="3420917"/>
              <a:ext cx="609600" cy="609600"/>
            </a:xfrm>
            <a:prstGeom prst="noSmoking">
              <a:avLst>
                <a:gd name="adj" fmla="val 3508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37" name="&quot;No&quot; Symbol 36"/>
            <p:cNvSpPr/>
            <p:nvPr/>
          </p:nvSpPr>
          <p:spPr>
            <a:xfrm>
              <a:off x="5729985" y="4554683"/>
              <a:ext cx="609600" cy="609600"/>
            </a:xfrm>
            <a:prstGeom prst="noSmoking">
              <a:avLst>
                <a:gd name="adj" fmla="val 3508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39" name="&quot;No&quot; Symbol 38"/>
            <p:cNvSpPr/>
            <p:nvPr/>
          </p:nvSpPr>
          <p:spPr>
            <a:xfrm>
              <a:off x="8932333" y="5383264"/>
              <a:ext cx="609600" cy="609600"/>
            </a:xfrm>
            <a:prstGeom prst="noSmoking">
              <a:avLst>
                <a:gd name="adj" fmla="val 3508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33347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/>
              <a:t>Common analysis approaches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sz="quarter" idx="1"/>
          </p:nvPr>
        </p:nvSpPr>
        <p:spPr>
          <a:xfrm>
            <a:off x="406400" y="1371601"/>
            <a:ext cx="11379200" cy="45261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marL="533387" indent="-457189">
              <a:spcBef>
                <a:spcPts val="640"/>
              </a:spcBef>
            </a:pPr>
            <a:r>
              <a:rPr lang="en-US" sz="2667" dirty="0">
                <a:solidFill>
                  <a:schemeClr val="dk1"/>
                </a:solidFill>
                <a:sym typeface="Calibri"/>
              </a:rPr>
              <a:t>Logistic regression – </a:t>
            </a:r>
            <a:r>
              <a:rPr lang="en-US" sz="2667" i="1" dirty="0">
                <a:solidFill>
                  <a:schemeClr val="dk1"/>
                </a:solidFill>
                <a:sym typeface="Calibri"/>
              </a:rPr>
              <a:t>lacking spatial and/or temporal replication</a:t>
            </a:r>
          </a:p>
          <a:p>
            <a:pPr marL="533387" indent="-457189">
              <a:spcBef>
                <a:spcPts val="640"/>
              </a:spcBef>
            </a:pPr>
            <a:r>
              <a:rPr lang="en-US" sz="2667" dirty="0">
                <a:solidFill>
                  <a:schemeClr val="dk1"/>
                </a:solidFill>
                <a:sym typeface="Calibri"/>
              </a:rPr>
              <a:t>Site-occupancy models – </a:t>
            </a:r>
            <a:r>
              <a:rPr lang="en-US" sz="2667" i="1" dirty="0"/>
              <a:t>single year, several sites</a:t>
            </a:r>
            <a:endParaRPr lang="en-US" sz="2667" dirty="0">
              <a:solidFill>
                <a:schemeClr val="dk1"/>
              </a:solidFill>
              <a:sym typeface="Calibri"/>
            </a:endParaRPr>
          </a:p>
          <a:p>
            <a:pPr marL="533387" indent="-457189">
              <a:spcBef>
                <a:spcPts val="640"/>
              </a:spcBef>
            </a:pPr>
            <a:r>
              <a:rPr lang="en-US" sz="2667" dirty="0"/>
              <a:t>Dynamic occupancy models – </a:t>
            </a:r>
            <a:r>
              <a:rPr lang="en-US" sz="2667" i="1" dirty="0"/>
              <a:t>several years, several sites</a:t>
            </a:r>
            <a:endParaRPr lang="en-US" sz="2667" dirty="0">
              <a:solidFill>
                <a:schemeClr val="dk1"/>
              </a:solidFill>
              <a:sym typeface="Calibri"/>
            </a:endParaRPr>
          </a:p>
          <a:p>
            <a:pPr marL="76198" indent="0">
              <a:spcBef>
                <a:spcPts val="640"/>
              </a:spcBef>
              <a:buNone/>
            </a:pPr>
            <a:endParaRPr lang="en-US" sz="2667" dirty="0"/>
          </a:p>
          <a:p>
            <a:pPr marL="533387" indent="-457189">
              <a:spcBef>
                <a:spcPts val="640"/>
              </a:spcBef>
            </a:pPr>
            <a:endParaRPr lang="en-US" sz="2933" dirty="0">
              <a:solidFill>
                <a:schemeClr val="dk1"/>
              </a:solidFill>
              <a:sym typeface="Calibri"/>
            </a:endParaRPr>
          </a:p>
          <a:p>
            <a:pPr marL="1600160" lvl="2" indent="-457189">
              <a:buFont typeface="Arial" panose="020B0604020202020204" pitchFamily="34" charset="0"/>
              <a:buChar char="•"/>
            </a:pPr>
            <a:endParaRPr lang="en-US" sz="2667" dirty="0"/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2667" dirty="0">
              <a:solidFill>
                <a:schemeClr val="dk1"/>
              </a:solidFill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28800" y="4697414"/>
            <a:ext cx="223520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</a:rPr>
              <a:t>Assume detection is perfect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78400" y="3429001"/>
            <a:ext cx="223520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</a:rPr>
              <a:t>Account for imperfect detection</a:t>
            </a:r>
          </a:p>
        </p:txBody>
      </p:sp>
      <p:sp>
        <p:nvSpPr>
          <p:cNvPr id="26" name="Right Bracket 25"/>
          <p:cNvSpPr/>
          <p:nvPr/>
        </p:nvSpPr>
        <p:spPr>
          <a:xfrm flipH="1">
            <a:off x="406400" y="1397000"/>
            <a:ext cx="304800" cy="508000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Right Bracket 33"/>
          <p:cNvSpPr/>
          <p:nvPr/>
        </p:nvSpPr>
        <p:spPr>
          <a:xfrm flipH="1">
            <a:off x="406400" y="1905000"/>
            <a:ext cx="304800" cy="1016000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42" name="Curved Connector 41"/>
          <p:cNvCxnSpPr>
            <a:stCxn id="26" idx="2"/>
            <a:endCxn id="2" idx="1"/>
          </p:cNvCxnSpPr>
          <p:nvPr/>
        </p:nvCxnSpPr>
        <p:spPr>
          <a:xfrm>
            <a:off x="406400" y="1651000"/>
            <a:ext cx="1422400" cy="3646579"/>
          </a:xfrm>
          <a:prstGeom prst="curvedConnector3">
            <a:avLst>
              <a:gd name="adj1" fmla="val 50000"/>
            </a:avLst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/>
          <p:cNvCxnSpPr>
            <a:stCxn id="34" idx="2"/>
          </p:cNvCxnSpPr>
          <p:nvPr/>
        </p:nvCxnSpPr>
        <p:spPr>
          <a:xfrm>
            <a:off x="406400" y="2413001"/>
            <a:ext cx="4572000" cy="1631553"/>
          </a:xfrm>
          <a:prstGeom prst="curvedConnector3">
            <a:avLst>
              <a:gd name="adj1" fmla="val -2778"/>
            </a:avLst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60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26" grpId="0" animBg="1"/>
      <p:bldP spid="3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740728" y="177800"/>
            <a:ext cx="2438400" cy="1117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Do I have true absences in my data?</a:t>
            </a:r>
          </a:p>
        </p:txBody>
      </p:sp>
      <p:sp>
        <p:nvSpPr>
          <p:cNvPr id="9" name="Rectangle 8"/>
          <p:cNvSpPr/>
          <p:nvPr/>
        </p:nvSpPr>
        <p:spPr>
          <a:xfrm>
            <a:off x="1810329" y="4524782"/>
            <a:ext cx="2438400" cy="118687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Presence type models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9101282" y="2146803"/>
            <a:ext cx="1727200" cy="9144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Number of years?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941541" y="4290281"/>
            <a:ext cx="1828800" cy="118687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6"/>
                </a:solidFill>
              </a:rPr>
              <a:t>Site occupancy model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083799" y="4290281"/>
            <a:ext cx="1736436" cy="118687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6"/>
                </a:solidFill>
              </a:rPr>
              <a:t>Dynamic occupancy model</a:t>
            </a:r>
          </a:p>
        </p:txBody>
      </p:sp>
      <p:cxnSp>
        <p:nvCxnSpPr>
          <p:cNvPr id="15" name="Straight Arrow Connector 14"/>
          <p:cNvCxnSpPr>
            <a:cxnSpLocks/>
            <a:stCxn id="7" idx="2"/>
          </p:cNvCxnSpPr>
          <p:nvPr/>
        </p:nvCxnSpPr>
        <p:spPr>
          <a:xfrm flipH="1">
            <a:off x="3022533" y="1286437"/>
            <a:ext cx="1937396" cy="3238345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7" idx="2"/>
            <a:endCxn id="22" idx="0"/>
          </p:cNvCxnSpPr>
          <p:nvPr/>
        </p:nvCxnSpPr>
        <p:spPr>
          <a:xfrm>
            <a:off x="4959929" y="1295400"/>
            <a:ext cx="1758372" cy="984704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2"/>
            <a:endCxn id="13" idx="0"/>
          </p:cNvCxnSpPr>
          <p:nvPr/>
        </p:nvCxnSpPr>
        <p:spPr>
          <a:xfrm>
            <a:off x="9964882" y="3061203"/>
            <a:ext cx="987135" cy="1229078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1" idx="2"/>
            <a:endCxn id="12" idx="0"/>
          </p:cNvCxnSpPr>
          <p:nvPr/>
        </p:nvCxnSpPr>
        <p:spPr>
          <a:xfrm flipH="1">
            <a:off x="8855941" y="3061203"/>
            <a:ext cx="1108941" cy="1229078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463799" y="1410998"/>
            <a:ext cx="1810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Presence only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945909" y="1227310"/>
            <a:ext cx="24083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Presence-absence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327981" y="3666666"/>
            <a:ext cx="738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few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0617778" y="3654767"/>
            <a:ext cx="912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lots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235200" y="6375400"/>
            <a:ext cx="772160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i="1" dirty="0"/>
              <a:t>Always check specific model assumptions!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854700" y="2280104"/>
            <a:ext cx="1727200" cy="9144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Replicated surveys?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728866" y="4291449"/>
            <a:ext cx="1828800" cy="118687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6"/>
                </a:solidFill>
              </a:rPr>
              <a:t>Logistic regression</a:t>
            </a:r>
          </a:p>
        </p:txBody>
      </p:sp>
      <p:cxnSp>
        <p:nvCxnSpPr>
          <p:cNvPr id="41" name="Straight Arrow Connector 40"/>
          <p:cNvCxnSpPr>
            <a:stCxn id="22" idx="2"/>
            <a:endCxn id="38" idx="0"/>
          </p:cNvCxnSpPr>
          <p:nvPr/>
        </p:nvCxnSpPr>
        <p:spPr>
          <a:xfrm flipH="1">
            <a:off x="6643266" y="3194504"/>
            <a:ext cx="75034" cy="1096945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cxnSpLocks/>
            <a:stCxn id="22" idx="3"/>
          </p:cNvCxnSpPr>
          <p:nvPr/>
        </p:nvCxnSpPr>
        <p:spPr>
          <a:xfrm flipV="1">
            <a:off x="7581900" y="2604003"/>
            <a:ext cx="1519382" cy="133301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152158" y="3727225"/>
            <a:ext cx="2408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355607" y="2656634"/>
            <a:ext cx="2408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612000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267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Presence only data</a:t>
            </a:r>
          </a:p>
        </p:txBody>
      </p:sp>
    </p:spTree>
    <p:extLst>
      <p:ext uri="{BB962C8B-B14F-4D97-AF65-F5344CB8AC3E}">
        <p14:creationId xmlns:p14="http://schemas.microsoft.com/office/powerpoint/2010/main" val="719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733" dirty="0"/>
              <a:t>Example questions</a:t>
            </a:r>
            <a:endParaRPr lang="en-US" sz="3733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sz="quarter" idx="1"/>
          </p:nvPr>
        </p:nvSpPr>
        <p:spPr>
          <a:xfrm>
            <a:off x="406400" y="1371601"/>
            <a:ext cx="11379200" cy="45261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marL="533387" indent="-457189">
              <a:spcBef>
                <a:spcPts val="640"/>
              </a:spcBef>
            </a:pPr>
            <a:r>
              <a:rPr lang="en-US" sz="2667" dirty="0">
                <a:solidFill>
                  <a:schemeClr val="dk1"/>
                </a:solidFill>
                <a:sym typeface="Calibri"/>
              </a:rPr>
              <a:t>Where is this species found?  (</a:t>
            </a:r>
            <a:r>
              <a:rPr lang="en-US" sz="2667" i="1" dirty="0">
                <a:solidFill>
                  <a:schemeClr val="dk1"/>
                </a:solidFill>
                <a:sym typeface="Calibri"/>
              </a:rPr>
              <a:t>current</a:t>
            </a:r>
            <a:r>
              <a:rPr lang="en-US" sz="2667" dirty="0">
                <a:solidFill>
                  <a:schemeClr val="dk1"/>
                </a:solidFill>
                <a:sym typeface="Calibri"/>
              </a:rPr>
              <a:t>, </a:t>
            </a:r>
            <a:r>
              <a:rPr lang="en-US" sz="2667" i="1" dirty="0">
                <a:solidFill>
                  <a:schemeClr val="dk1"/>
                </a:solidFill>
                <a:sym typeface="Calibri"/>
              </a:rPr>
              <a:t>future condition</a:t>
            </a:r>
            <a:r>
              <a:rPr lang="en-US" sz="2667" dirty="0">
                <a:solidFill>
                  <a:schemeClr val="dk1"/>
                </a:solidFill>
                <a:sym typeface="Calibri"/>
              </a:rPr>
              <a:t>)</a:t>
            </a:r>
            <a:endParaRPr lang="en-US" sz="2667" i="1" dirty="0">
              <a:solidFill>
                <a:schemeClr val="accent1"/>
              </a:solidFill>
              <a:sym typeface="Calibri"/>
            </a:endParaRPr>
          </a:p>
          <a:p>
            <a:pPr marL="533387" indent="-457189">
              <a:spcBef>
                <a:spcPts val="640"/>
              </a:spcBef>
            </a:pPr>
            <a:r>
              <a:rPr lang="en-US" sz="2667" dirty="0"/>
              <a:t>What ecological factors best predict its occurrence? </a:t>
            </a:r>
            <a:r>
              <a:rPr lang="en-US" sz="2667" i="1" dirty="0">
                <a:solidFill>
                  <a:schemeClr val="accent1"/>
                </a:solidFill>
              </a:rPr>
              <a:t>(stressors/ecological needs)</a:t>
            </a: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2667" dirty="0">
              <a:solidFill>
                <a:schemeClr val="dk1"/>
              </a:solidFill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699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733" dirty="0"/>
              <a:t>Example data sources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609585" indent="-609585">
              <a:spcBef>
                <a:spcPts val="0"/>
              </a:spcBef>
            </a:pPr>
            <a:r>
              <a:rPr lang="en-US" sz="2667" dirty="0"/>
              <a:t>Information about where/when a species was detected but NOT where/when it was looked for but not found</a:t>
            </a:r>
          </a:p>
          <a:p>
            <a:pPr marL="1066773" lvl="1" indent="-457189">
              <a:spcBef>
                <a:spcPts val="640"/>
              </a:spcBef>
              <a:buFont typeface="Arial" panose="020B0604020202020204" pitchFamily="34" charset="0"/>
              <a:buChar char="•"/>
            </a:pPr>
            <a:r>
              <a:rPr lang="en-US" dirty="0"/>
              <a:t>Opportunistic reporting by the public </a:t>
            </a:r>
          </a:p>
          <a:p>
            <a:pPr marL="1066773" lvl="1" indent="-457189">
              <a:spcBef>
                <a:spcPts val="640"/>
              </a:spcBef>
              <a:buFont typeface="Arial" panose="020B0604020202020204" pitchFamily="34" charset="0"/>
              <a:buChar char="•"/>
            </a:pPr>
            <a:r>
              <a:rPr lang="en-US" dirty="0"/>
              <a:t>Some </a:t>
            </a:r>
            <a:r>
              <a:rPr lang="en-US" dirty="0" err="1"/>
              <a:t>eBird</a:t>
            </a:r>
            <a:r>
              <a:rPr lang="en-US" dirty="0"/>
              <a:t> checklists (*</a:t>
            </a:r>
            <a:r>
              <a:rPr lang="en-US" i="1" dirty="0"/>
              <a:t>complete checklists = presence-absence data</a:t>
            </a:r>
            <a:r>
              <a:rPr lang="en-US" dirty="0"/>
              <a:t>)</a:t>
            </a:r>
          </a:p>
          <a:p>
            <a:pPr marL="1066773" lvl="1" indent="-457189">
              <a:spcBef>
                <a:spcPts val="640"/>
              </a:spcBef>
              <a:buFont typeface="Arial" panose="020B0604020202020204" pitchFamily="34" charset="0"/>
              <a:buChar char="•"/>
            </a:pPr>
            <a:r>
              <a:rPr lang="en-US" dirty="0"/>
              <a:t>Historical records (e.g. museum specimens, field notes)</a:t>
            </a:r>
          </a:p>
          <a:p>
            <a:pPr marL="609585" indent="-609585">
              <a:spcBef>
                <a:spcPts val="0"/>
              </a:spcBef>
            </a:pPr>
            <a:endParaRPr lang="en-US" sz="2667" dirty="0"/>
          </a:p>
          <a:p>
            <a:pPr marL="1142971" lvl="1" indent="-609585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667" dirty="0"/>
          </a:p>
        </p:txBody>
      </p:sp>
    </p:spTree>
    <p:extLst>
      <p:ext uri="{BB962C8B-B14F-4D97-AF65-F5344CB8AC3E}">
        <p14:creationId xmlns:p14="http://schemas.microsoft.com/office/powerpoint/2010/main" val="1006245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/>
              <a:t>Common analysis approaches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sz="quarter" idx="1"/>
          </p:nvPr>
        </p:nvSpPr>
        <p:spPr>
          <a:xfrm>
            <a:off x="406400" y="1371601"/>
            <a:ext cx="11379200" cy="45261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t" anchorCtr="0">
            <a:noAutofit/>
          </a:bodyPr>
          <a:lstStyle/>
          <a:p>
            <a:pPr marL="533387" indent="-457189">
              <a:spcBef>
                <a:spcPts val="640"/>
              </a:spcBef>
            </a:pPr>
            <a:r>
              <a:rPr lang="en-US" sz="2667" dirty="0">
                <a:solidFill>
                  <a:schemeClr val="dk1"/>
                </a:solidFill>
                <a:sym typeface="Calibri"/>
              </a:rPr>
              <a:t>Species Distribution Modeling</a:t>
            </a:r>
          </a:p>
          <a:p>
            <a:pPr marL="76198" indent="0">
              <a:spcBef>
                <a:spcPts val="640"/>
              </a:spcBef>
              <a:buNone/>
            </a:pPr>
            <a:endParaRPr lang="en-US" sz="2933" dirty="0">
              <a:solidFill>
                <a:schemeClr val="dk1"/>
              </a:solidFill>
              <a:sym typeface="Calibri"/>
            </a:endParaRPr>
          </a:p>
          <a:p>
            <a:pPr marL="1600160" lvl="2" indent="-457189">
              <a:buFont typeface="Arial" panose="020B0604020202020204" pitchFamily="34" charset="0"/>
              <a:buChar char="•"/>
            </a:pPr>
            <a:endParaRPr lang="en-US" sz="2667" dirty="0"/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2667" dirty="0">
              <a:solidFill>
                <a:schemeClr val="dk1"/>
              </a:solidFill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457189">
              <a:spcBef>
                <a:spcPts val="747"/>
              </a:spcBef>
              <a:buClr>
                <a:schemeClr val="dk1"/>
              </a:buClr>
              <a:buSzPct val="100000"/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2291795"/>
            <a:ext cx="8128000" cy="33169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56000" y="5692516"/>
            <a:ext cx="172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Inputs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23200" y="5765800"/>
            <a:ext cx="172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Outputs</a:t>
            </a:r>
          </a:p>
        </p:txBody>
      </p:sp>
    </p:spTree>
    <p:extLst>
      <p:ext uri="{BB962C8B-B14F-4D97-AF65-F5344CB8AC3E}">
        <p14:creationId xmlns:p14="http://schemas.microsoft.com/office/powerpoint/2010/main" val="1572311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>
            <a:spLocks noGrp="1"/>
          </p:cNvSpPr>
          <p:nvPr>
            <p:ph type="body" idx="1"/>
          </p:nvPr>
        </p:nvSpPr>
        <p:spPr>
          <a:xfrm>
            <a:off x="1981200" y="1600201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891" indent="-139697">
              <a:spcBef>
                <a:spcPts val="0"/>
              </a:spcBef>
              <a:buClr>
                <a:schemeClr val="dk1"/>
              </a:buClr>
              <a:buSzPts val="3200"/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87" name="Google Shape;187;p21"/>
          <p:cNvGraphicFramePr/>
          <p:nvPr>
            <p:extLst>
              <p:ext uri="{D42A27DB-BD31-4B8C-83A1-F6EECF244321}">
                <p14:modId xmlns:p14="http://schemas.microsoft.com/office/powerpoint/2010/main" val="3393986850"/>
              </p:ext>
            </p:extLst>
          </p:nvPr>
        </p:nvGraphicFramePr>
        <p:xfrm>
          <a:off x="914400" y="913686"/>
          <a:ext cx="8229600" cy="56394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14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58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8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752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/>
                        <a:t>Method(s)</a:t>
                      </a:r>
                      <a:endParaRPr sz="1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/>
                        <a:t>Model/software name</a:t>
                      </a:r>
                      <a:endParaRPr sz="1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/>
                        <a:t>Data type</a:t>
                      </a:r>
                      <a:endParaRPr sz="1600" b="1" u="none" strike="noStrike" cap="none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52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Climatic envelope</a:t>
                      </a:r>
                      <a:endParaRPr sz="1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BIOCLIM</a:t>
                      </a:r>
                      <a:endParaRPr sz="1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Presence-only</a:t>
                      </a:r>
                      <a:endParaRPr sz="19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52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 dirty="0"/>
                        <a:t>Gower Metric</a:t>
                      </a:r>
                      <a:endParaRPr sz="19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DOMAIN</a:t>
                      </a:r>
                      <a:endParaRPr sz="1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Presence-only</a:t>
                      </a:r>
                      <a:endParaRPr sz="19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52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Ecological Niche Factor Analysis (ENFA)</a:t>
                      </a:r>
                      <a:endParaRPr sz="1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BIOMAPPER</a:t>
                      </a:r>
                      <a:endParaRPr sz="1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Presence/background</a:t>
                      </a:r>
                      <a:endParaRPr sz="19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52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Maximum Entropy</a:t>
                      </a:r>
                      <a:endParaRPr sz="1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MAXENT</a:t>
                      </a:r>
                      <a:endParaRPr sz="1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Presence/background</a:t>
                      </a:r>
                      <a:endParaRPr sz="19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9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Genetic algorithm</a:t>
                      </a:r>
                      <a:endParaRPr sz="1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GARP</a:t>
                      </a:r>
                      <a:endParaRPr sz="1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Presence/pseudo-absence</a:t>
                      </a:r>
                      <a:endParaRPr sz="19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44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 dirty="0"/>
                        <a:t>Regression: Generalized linear model (GLM) and Generalized additive model (GAM)</a:t>
                      </a:r>
                      <a:endParaRPr sz="19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GRASP</a:t>
                      </a:r>
                      <a:endParaRPr sz="1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Presence/absence</a:t>
                      </a:r>
                      <a:endParaRPr sz="19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52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Artificial Neural Network (ANN)</a:t>
                      </a:r>
                      <a:endParaRPr sz="1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SPECIES</a:t>
                      </a:r>
                      <a:endParaRPr sz="1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Presence/absence</a:t>
                      </a:r>
                      <a:endParaRPr sz="19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09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Classification and regression trees (CART), GLM, GAM and ANN</a:t>
                      </a:r>
                      <a:endParaRPr sz="1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BIOMOD</a:t>
                      </a:r>
                      <a:endParaRPr sz="1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Presence/absence</a:t>
                      </a:r>
                      <a:endParaRPr sz="19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752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Boosted decision trees</a:t>
                      </a:r>
                      <a:endParaRPr sz="1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(</a:t>
                      </a:r>
                      <a:r>
                        <a:rPr lang="en-US" sz="1600" i="1" u="none" strike="noStrike" cap="none"/>
                        <a:t>implemented in R)</a:t>
                      </a:r>
                      <a:endParaRPr sz="1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Presence/absence</a:t>
                      </a:r>
                      <a:endParaRPr sz="19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7098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/>
                        <a:t>Multivariate adaptive regression splines (MARS)</a:t>
                      </a:r>
                      <a:endParaRPr sz="19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 dirty="0"/>
                        <a:t>(</a:t>
                      </a:r>
                      <a:r>
                        <a:rPr lang="en-US" sz="1600" i="1" u="none" strike="noStrike" cap="none" dirty="0"/>
                        <a:t>implemented in R)</a:t>
                      </a:r>
                      <a:endParaRPr sz="19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 dirty="0"/>
                        <a:t>Presence/absence</a:t>
                      </a:r>
                      <a:endParaRPr sz="19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Shape 100"/>
          <p:cNvSpPr txBox="1">
            <a:spLocks noGrp="1"/>
          </p:cNvSpPr>
          <p:nvPr>
            <p:ph type="title"/>
          </p:nvPr>
        </p:nvSpPr>
        <p:spPr>
          <a:xfrm>
            <a:off x="304800" y="-67474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/>
              <a:t>Presence data models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5925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72458EE-BFF9-468A-8464-DFD913327021}" vid="{7EB1F43D-0D6C-4939-8000-7D7E4F656E1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Presentation1</Template>
  <TotalTime>31</TotalTime>
  <Words>2332</Words>
  <Application>Microsoft Office PowerPoint</Application>
  <PresentationFormat>Widescreen</PresentationFormat>
  <Paragraphs>478</Paragraphs>
  <Slides>45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Courier New</vt:lpstr>
      <vt:lpstr>Mangal</vt:lpstr>
      <vt:lpstr>Times New Roman</vt:lpstr>
      <vt:lpstr>Wingdings</vt:lpstr>
      <vt:lpstr>Office Theme</vt:lpstr>
      <vt:lpstr>Analysis of presence-type data</vt:lpstr>
      <vt:lpstr>Presence only vs. Presence-absence data</vt:lpstr>
      <vt:lpstr>Presence only vs. Presence-absence data</vt:lpstr>
      <vt:lpstr>PowerPoint Presentation</vt:lpstr>
      <vt:lpstr>Presence only data</vt:lpstr>
      <vt:lpstr>Example questions</vt:lpstr>
      <vt:lpstr>Example data sources</vt:lpstr>
      <vt:lpstr>Common analysis approaches</vt:lpstr>
      <vt:lpstr>Presence data models</vt:lpstr>
      <vt:lpstr>PowerPoint Presentation</vt:lpstr>
      <vt:lpstr>Assumptions</vt:lpstr>
      <vt:lpstr>Overfitting</vt:lpstr>
      <vt:lpstr>Overfitting</vt:lpstr>
      <vt:lpstr>Assumptions</vt:lpstr>
      <vt:lpstr>Observation bias</vt:lpstr>
      <vt:lpstr>Enhance your data!</vt:lpstr>
      <vt:lpstr>Assumptions</vt:lpstr>
      <vt:lpstr>Extrapolation</vt:lpstr>
      <vt:lpstr>Assumptions</vt:lpstr>
      <vt:lpstr>PowerPoint Presentation</vt:lpstr>
      <vt:lpstr>PowerPoint Presentation</vt:lpstr>
      <vt:lpstr>Presence-absence data</vt:lpstr>
      <vt:lpstr>Example data sources</vt:lpstr>
      <vt:lpstr>Example research questions</vt:lpstr>
      <vt:lpstr>Common analysis approaches</vt:lpstr>
      <vt:lpstr>Logistic regression</vt:lpstr>
      <vt:lpstr>Common analysis approaches</vt:lpstr>
      <vt:lpstr>When is occupancy analysis appropriate?</vt:lpstr>
      <vt:lpstr>Sampling</vt:lpstr>
      <vt:lpstr>Your datasets may look similar to these</vt:lpstr>
      <vt:lpstr>How an observer surveys for eastern Black Rail</vt:lpstr>
      <vt:lpstr>PowerPoint Presentation</vt:lpstr>
      <vt:lpstr>Assumptions</vt:lpstr>
      <vt:lpstr>Model parameters</vt:lpstr>
      <vt:lpstr>How an observer surveys for eastern Black Rail</vt:lpstr>
      <vt:lpstr>Model outputs</vt:lpstr>
      <vt:lpstr>What influences occupancy probability?</vt:lpstr>
      <vt:lpstr>Interpreting model outputs</vt:lpstr>
      <vt:lpstr>Example</vt:lpstr>
      <vt:lpstr>Why estimate occupancy?</vt:lpstr>
      <vt:lpstr>Common analysis approaches</vt:lpstr>
      <vt:lpstr>Dynamic occupancy models</vt:lpstr>
      <vt:lpstr>Dynamic occupancy models</vt:lpstr>
      <vt:lpstr>Common analysis approaches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presence-type data</dc:title>
  <dc:creator>Kylee Dunham</dc:creator>
  <cp:lastModifiedBy>Kylee Dunham</cp:lastModifiedBy>
  <cp:revision>1</cp:revision>
  <dcterms:created xsi:type="dcterms:W3CDTF">2018-10-18T23:51:06Z</dcterms:created>
  <dcterms:modified xsi:type="dcterms:W3CDTF">2018-10-19T00:22:52Z</dcterms:modified>
</cp:coreProperties>
</file>